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69" r:id="rId3"/>
    <p:sldId id="258" r:id="rId4"/>
    <p:sldId id="259" r:id="rId5"/>
    <p:sldId id="260" r:id="rId6"/>
    <p:sldId id="261" r:id="rId7"/>
    <p:sldId id="262" r:id="rId8"/>
    <p:sldId id="270" r:id="rId9"/>
    <p:sldId id="263" r:id="rId10"/>
    <p:sldId id="264" r:id="rId11"/>
    <p:sldId id="265" r:id="rId12"/>
    <p:sldId id="266" r:id="rId13"/>
    <p:sldId id="267" r:id="rId14"/>
    <p:sldId id="268" r:id="rId15"/>
  </p:sldIdLst>
  <p:sldSz cx="9144000" cy="6858000" type="screen4x3"/>
  <p:notesSz cx="6669088"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95" autoAdjust="0"/>
  </p:normalViewPr>
  <p:slideViewPr>
    <p:cSldViewPr>
      <p:cViewPr varScale="1">
        <p:scale>
          <a:sx n="53" d="100"/>
          <a:sy n="53" d="100"/>
        </p:scale>
        <p:origin x="-18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DF97A21-E02B-4834-97FF-1CEA4CD78930}" type="datetimeFigureOut">
              <a:rPr kumimoji="1" lang="ja-JP" altLang="en-US" smtClean="0"/>
              <a:t>2016/2/22</a:t>
            </a:fld>
            <a:endParaRPr kumimoji="1" lang="ja-JP" altLang="en-US"/>
          </a:p>
        </p:txBody>
      </p:sp>
      <p:sp>
        <p:nvSpPr>
          <p:cNvPr id="4" name="フッター プレースホルダー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054AC4CC-0F47-4653-9625-259B890E2C93}" type="slidenum">
              <a:rPr kumimoji="1" lang="ja-JP" altLang="en-US" smtClean="0"/>
              <a:t>‹#›</a:t>
            </a:fld>
            <a:endParaRPr kumimoji="1" lang="ja-JP" altLang="en-US"/>
          </a:p>
        </p:txBody>
      </p:sp>
    </p:spTree>
    <p:extLst>
      <p:ext uri="{BB962C8B-B14F-4D97-AF65-F5344CB8AC3E}">
        <p14:creationId xmlns:p14="http://schemas.microsoft.com/office/powerpoint/2010/main" val="2129042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2B4A418A-68E4-4338-89DF-6546ABE7A0FC}" type="datetimeFigureOut">
              <a:rPr kumimoji="1" lang="ja-JP" altLang="en-US" smtClean="0"/>
              <a:t>2016/2/22</a:t>
            </a:fld>
            <a:endParaRPr kumimoji="1" lang="ja-JP" altLang="en-US"/>
          </a:p>
        </p:txBody>
      </p:sp>
      <p:sp>
        <p:nvSpPr>
          <p:cNvPr id="4" name="スライド イメージ プレースホルダー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4A99F5EE-958E-4EF1-8964-0FBCA43AB5E3}" type="slidenum">
              <a:rPr kumimoji="1" lang="ja-JP" altLang="en-US" smtClean="0"/>
              <a:t>‹#›</a:t>
            </a:fld>
            <a:endParaRPr kumimoji="1" lang="ja-JP" altLang="en-US"/>
          </a:p>
        </p:txBody>
      </p:sp>
    </p:spTree>
    <p:extLst>
      <p:ext uri="{BB962C8B-B14F-4D97-AF65-F5344CB8AC3E}">
        <p14:creationId xmlns:p14="http://schemas.microsoft.com/office/powerpoint/2010/main" val="21605342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1</a:t>
            </a:fld>
            <a:endParaRPr kumimoji="1" lang="ja-JP" altLang="en-US"/>
          </a:p>
        </p:txBody>
      </p:sp>
    </p:spTree>
    <p:extLst>
      <p:ext uri="{BB962C8B-B14F-4D97-AF65-F5344CB8AC3E}">
        <p14:creationId xmlns:p14="http://schemas.microsoft.com/office/powerpoint/2010/main" val="1186614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10</a:t>
            </a:fld>
            <a:endParaRPr kumimoji="1" lang="ja-JP" altLang="en-US"/>
          </a:p>
        </p:txBody>
      </p:sp>
    </p:spTree>
    <p:extLst>
      <p:ext uri="{BB962C8B-B14F-4D97-AF65-F5344CB8AC3E}">
        <p14:creationId xmlns:p14="http://schemas.microsoft.com/office/powerpoint/2010/main" val="35978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11</a:t>
            </a:fld>
            <a:endParaRPr kumimoji="1" lang="ja-JP" altLang="en-US"/>
          </a:p>
        </p:txBody>
      </p:sp>
    </p:spTree>
    <p:extLst>
      <p:ext uri="{BB962C8B-B14F-4D97-AF65-F5344CB8AC3E}">
        <p14:creationId xmlns:p14="http://schemas.microsoft.com/office/powerpoint/2010/main" val="193836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p:sp>
        <p:nvSpPr>
          <p:cNvPr id="3" name="ノート プレースホルダー 2"/>
          <p:cNvSpPr>
            <a:spLocks noGrp="1"/>
          </p:cNvSpPr>
          <p:nvPr>
            <p:ph type="body" idx="1"/>
          </p:nvPr>
        </p:nvSpPr>
        <p:spPr/>
        <p:txBody>
          <a:bodyPr/>
          <a:lstStyle/>
          <a:p>
            <a:endParaRPr lang="en-US" altLang="ja-JP" sz="1200" dirty="0" smtClean="0"/>
          </a:p>
        </p:txBody>
      </p:sp>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12</a:t>
            </a:fld>
            <a:endParaRPr kumimoji="1" lang="ja-JP" altLang="en-US"/>
          </a:p>
        </p:txBody>
      </p:sp>
    </p:spTree>
    <p:extLst>
      <p:ext uri="{BB962C8B-B14F-4D97-AF65-F5344CB8AC3E}">
        <p14:creationId xmlns:p14="http://schemas.microsoft.com/office/powerpoint/2010/main" val="368156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13</a:t>
            </a:fld>
            <a:endParaRPr kumimoji="1" lang="ja-JP" altLang="en-US"/>
          </a:p>
        </p:txBody>
      </p:sp>
    </p:spTree>
    <p:extLst>
      <p:ext uri="{BB962C8B-B14F-4D97-AF65-F5344CB8AC3E}">
        <p14:creationId xmlns:p14="http://schemas.microsoft.com/office/powerpoint/2010/main" val="2214906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smtClean="0"/>
              </a:p>
            </p:txBody>
          </p:sp>
        </mc:Choice>
        <mc:Fallback xmlns="">
          <p:sp>
            <p:nvSpPr>
              <p:cNvPr id="3" name="ノート プレースホルダー 2"/>
              <p:cNvSpPr>
                <a:spLocks noGrp="1"/>
              </p:cNvSpPr>
              <p:nvPr>
                <p:ph type="body" idx="1"/>
              </p:nvPr>
            </p:nvSpPr>
            <p:spPr/>
            <p:txBody>
              <a:bodyPr/>
              <a:lstStyle/>
              <a:p>
                <a:r>
                  <a:rPr kumimoji="1" lang="ja-JP" altLang="en-US" dirty="0" smtClean="0"/>
                  <a:t>簡易型二波長</a:t>
                </a:r>
                <a:r>
                  <a:rPr kumimoji="1" lang="en-US" altLang="ja-JP" dirty="0" smtClean="0"/>
                  <a:t>LED</a:t>
                </a:r>
                <a:r>
                  <a:rPr kumimoji="1" lang="ja-JP" altLang="en-US" dirty="0" smtClean="0"/>
                  <a:t>光ファイバー</a:t>
                </a:r>
                <a:r>
                  <a:rPr kumimoji="1" lang="en-US" altLang="ja-JP" dirty="0" smtClean="0"/>
                  <a:t>SPR</a:t>
                </a:r>
                <a:r>
                  <a:rPr kumimoji="1" lang="ja-JP" altLang="en-US" dirty="0" smtClean="0"/>
                  <a:t>センサーの屈折率に対する検出限界（屈折率分解能）を実験値より見積もる。一分間隔で１０分センサー出力を測定した時の電圧出力を観察する。</a:t>
                </a:r>
                <a:r>
                  <a:rPr kumimoji="1" lang="ja-JP" altLang="en-US" dirty="0" smtClean="0"/>
                  <a:t>１９ページの図の反射率の差の直線の傾きより検出限界</a:t>
                </a:r>
                <a:r>
                  <a:rPr kumimoji="1" lang="en-US" altLang="ja-JP" dirty="0" err="1" smtClean="0"/>
                  <a:t>Δn</a:t>
                </a:r>
                <a:r>
                  <a:rPr kumimoji="1" lang="en-US" altLang="ja-JP" dirty="0" smtClean="0"/>
                  <a:t>=5.2×</a:t>
                </a:r>
                <a:r>
                  <a:rPr kumimoji="1" lang="en-US" altLang="ja-JP" i="0" smtClean="0">
                    <a:latin typeface="Cambria Math"/>
                  </a:rPr>
                  <a:t>〖</a:t>
                </a:r>
                <a:r>
                  <a:rPr kumimoji="1" lang="en-US" altLang="ja-JP" b="0" i="0" smtClean="0">
                    <a:latin typeface="Cambria Math"/>
                  </a:rPr>
                  <a:t>10〗^(−4)</a:t>
                </a:r>
                <a:r>
                  <a:rPr kumimoji="1" lang="ja-JP" altLang="en-US" dirty="0" smtClean="0"/>
                  <a:t>が得られる。この値はあまり良い値ではない。原因は二つ考えられる。一つは</a:t>
                </a:r>
                <a:r>
                  <a:rPr kumimoji="1" lang="en-US" altLang="ja-JP" dirty="0" smtClean="0"/>
                  <a:t>LED</a:t>
                </a:r>
                <a:r>
                  <a:rPr kumimoji="1" lang="ja-JP" altLang="en-US" dirty="0" smtClean="0"/>
                  <a:t>から光ファイバーへの結合効率が</a:t>
                </a:r>
                <a:r>
                  <a:rPr kumimoji="1" lang="en-US" altLang="ja-JP" i="0" smtClean="0">
                    <a:latin typeface="Cambria Math"/>
                  </a:rPr>
                  <a:t>〖</a:t>
                </a:r>
                <a:r>
                  <a:rPr kumimoji="1" lang="en-US" altLang="ja-JP" b="0" i="0" smtClean="0">
                    <a:latin typeface="Cambria Math"/>
                  </a:rPr>
                  <a:t>10〗^(−2)</a:t>
                </a:r>
                <a:r>
                  <a:rPr kumimoji="1" lang="ja-JP" altLang="en-US" dirty="0" smtClean="0"/>
                  <a:t>程度であり非常に小さいことが考えられる。二つ目は光カプラーの問題である。センサーへ行くべき光の一部が</a:t>
                </a:r>
                <a:r>
                  <a:rPr kumimoji="1" lang="en-US" altLang="ja-JP" dirty="0" smtClean="0"/>
                  <a:t>PD</a:t>
                </a:r>
                <a:r>
                  <a:rPr kumimoji="1" lang="ja-JP" altLang="en-US" dirty="0" smtClean="0"/>
                  <a:t>へ直接加わっている。つまり</a:t>
                </a:r>
                <a:r>
                  <a:rPr kumimoji="1" lang="en-US" altLang="ja-JP" b="0" i="0" smtClean="0">
                    <a:latin typeface="Cambria Math"/>
                  </a:rPr>
                  <a:t>𝑉_𝐵𝐺</a:t>
                </a:r>
                <a:r>
                  <a:rPr kumimoji="1" lang="ja-JP" altLang="en-US" dirty="0" smtClean="0"/>
                  <a:t>が大きいのである。これらの問題が解決される</a:t>
                </a:r>
                <a:r>
                  <a:rPr kumimoji="1" lang="ja-JP" altLang="en-US" dirty="0" smtClean="0"/>
                  <a:t>と基準反射率の式の各項の分母が大きくなり</a:t>
                </a:r>
                <a:r>
                  <a:rPr kumimoji="1" lang="en-US" altLang="ja-JP" dirty="0" smtClean="0"/>
                  <a:t>ΔR</a:t>
                </a:r>
                <a:r>
                  <a:rPr kumimoji="1" lang="ja-JP" altLang="en-US" dirty="0" smtClean="0"/>
                  <a:t>は小さくなるだろう。</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14</a:t>
            </a:fld>
            <a:endParaRPr kumimoji="1" lang="ja-JP" altLang="en-US"/>
          </a:p>
        </p:txBody>
      </p:sp>
    </p:spTree>
    <p:extLst>
      <p:ext uri="{BB962C8B-B14F-4D97-AF65-F5344CB8AC3E}">
        <p14:creationId xmlns:p14="http://schemas.microsoft.com/office/powerpoint/2010/main" val="3274387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99F5EE-958E-4EF1-8964-0FBCA43AB5E3}" type="slidenum">
              <a:rPr kumimoji="1" lang="ja-JP" altLang="en-US" smtClean="0"/>
              <a:t>2</a:t>
            </a:fld>
            <a:endParaRPr kumimoji="1" lang="ja-JP" altLang="en-US"/>
          </a:p>
        </p:txBody>
      </p:sp>
    </p:spTree>
    <p:extLst>
      <p:ext uri="{BB962C8B-B14F-4D97-AF65-F5344CB8AC3E}">
        <p14:creationId xmlns:p14="http://schemas.microsoft.com/office/powerpoint/2010/main" val="1357753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smtClean="0"/>
              </a:p>
            </p:txBody>
          </p:sp>
        </mc:Choice>
        <mc:Fallback xmlns="">
          <p:sp>
            <p:nvSpPr>
              <p:cNvPr id="3" name="ノート プレースホルダー 2"/>
              <p:cNvSpPr>
                <a:spLocks noGrp="1"/>
              </p:cNvSpPr>
              <p:nvPr>
                <p:ph type="body" idx="1"/>
              </p:nvPr>
            </p:nvSpPr>
            <p:spPr/>
            <p:txBody>
              <a:bodyPr/>
              <a:lstStyle/>
              <a:p>
                <a:r>
                  <a:rPr kumimoji="1" lang="en-US" altLang="ja-JP" b="0" i="0" smtClean="0">
                    <a:latin typeface="Cambria Math"/>
                  </a:rPr>
                  <a:t>𝜀</a:t>
                </a:r>
                <a:r>
                  <a:rPr kumimoji="1" lang="en-US" altLang="ja-JP" b="0" i="0" smtClean="0">
                    <a:latin typeface="Cambria Math"/>
                  </a:rPr>
                  <a:t>_</a:t>
                </a:r>
                <a:r>
                  <a:rPr kumimoji="1" lang="en-US" altLang="ja-JP" b="0" i="0" smtClean="0">
                    <a:latin typeface="Cambria Math"/>
                  </a:rPr>
                  <a:t>1</a:t>
                </a:r>
                <a:r>
                  <a:rPr kumimoji="1" lang="ja-JP" altLang="en-US" dirty="0" smtClean="0"/>
                  <a:t>＜</a:t>
                </a:r>
                <a:r>
                  <a:rPr kumimoji="1" lang="en-US" altLang="ja-JP" dirty="0" smtClean="0"/>
                  <a:t>0</a:t>
                </a:r>
                <a:r>
                  <a:rPr kumimoji="1" lang="ja-JP" altLang="en-US" dirty="0" err="1" smtClean="0"/>
                  <a:t>、</a:t>
                </a:r>
                <a:r>
                  <a:rPr kumimoji="1" lang="en-US" altLang="ja-JP" i="0" smtClean="0">
                    <a:latin typeface="Cambria Math"/>
                  </a:rPr>
                  <a:t>|</a:t>
                </a:r>
                <a:r>
                  <a:rPr kumimoji="1" lang="en-US" altLang="ja-JP" b="0" i="0" smtClean="0">
                    <a:latin typeface="Cambria Math"/>
                  </a:rPr>
                  <a:t>𝜀</a:t>
                </a:r>
                <a:r>
                  <a:rPr kumimoji="1" lang="en-US" altLang="ja-JP" b="0" i="0" smtClean="0">
                    <a:latin typeface="Cambria Math"/>
                  </a:rPr>
                  <a:t>_</a:t>
                </a:r>
                <a:r>
                  <a:rPr kumimoji="1" lang="en-US" altLang="ja-JP" b="0" i="0" smtClean="0">
                    <a:latin typeface="Cambria Math"/>
                  </a:rPr>
                  <a:t>1</a:t>
                </a:r>
                <a:r>
                  <a:rPr kumimoji="1" lang="en-US" altLang="ja-JP" b="0" i="0" smtClean="0">
                    <a:latin typeface="Cambria Math"/>
                  </a:rPr>
                  <a:t> |</a:t>
                </a:r>
                <a:r>
                  <a:rPr kumimoji="1" lang="ja-JP" altLang="en-US" dirty="0" smtClean="0"/>
                  <a:t>＞１の場合</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3</a:t>
            </a:fld>
            <a:endParaRPr kumimoji="1" lang="ja-JP" altLang="en-US"/>
          </a:p>
        </p:txBody>
      </p:sp>
    </p:spTree>
    <p:extLst>
      <p:ext uri="{BB962C8B-B14F-4D97-AF65-F5344CB8AC3E}">
        <p14:creationId xmlns:p14="http://schemas.microsoft.com/office/powerpoint/2010/main" val="2151461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ja-JP" altLang="en-US" b="0" dirty="0"/>
              </a:p>
            </p:txBody>
          </p:sp>
        </mc:Choice>
        <mc:Fallback xmlns="">
          <p:sp>
            <p:nvSpPr>
              <p:cNvPr id="3" name="ノート プレースホルダー 2"/>
              <p:cNvSpPr>
                <a:spLocks noGrp="1"/>
              </p:cNvSpPr>
              <p:nvPr>
                <p:ph type="body" idx="1"/>
              </p:nvPr>
            </p:nvSpPr>
            <p:spPr/>
            <p:txBody>
              <a:bodyPr/>
              <a:lstStyle/>
              <a:p>
                <a:r>
                  <a:rPr kumimoji="1" lang="ja-JP" altLang="en-US" dirty="0" smtClean="0"/>
                  <a:t>すると波数ベクトルの実数部と虚数部はこの二つの式のような形で表されます。ここで</a:t>
                </a:r>
                <a:r>
                  <a:rPr lang="ja-JP" altLang="ja-JP" sz="800" i="0" smtClean="0">
                    <a:latin typeface="Cambria Math"/>
                  </a:rPr>
                  <a:t>〖</a:t>
                </a:r>
                <a:r>
                  <a:rPr lang="en-US" altLang="ja-JP" sz="800" i="0">
                    <a:latin typeface="Cambria Math"/>
                  </a:rPr>
                  <a:t>𝑘</a:t>
                </a:r>
                <a:r>
                  <a:rPr lang="ja-JP" altLang="ja-JP" sz="800" i="0">
                    <a:latin typeface="Cambria Math"/>
                  </a:rPr>
                  <a:t>_</a:t>
                </a:r>
                <a:r>
                  <a:rPr lang="en-US" altLang="ja-JP" sz="800" i="0">
                    <a:latin typeface="Cambria Math"/>
                  </a:rPr>
                  <a:t>𝑥</a:t>
                </a:r>
                <a:r>
                  <a:rPr lang="ja-JP" altLang="ja-JP" sz="800" i="0" smtClean="0">
                    <a:latin typeface="Cambria Math"/>
                  </a:rPr>
                  <a:t>〗^</a:t>
                </a:r>
                <a:r>
                  <a:rPr lang="en-US" altLang="ja-JP" sz="800" i="0">
                    <a:latin typeface="Cambria Math"/>
                  </a:rPr>
                  <a:t>′</a:t>
                </a:r>
                <a:r>
                  <a:rPr lang="ja-JP" altLang="en-US" sz="800" b="0" i="0" smtClean="0">
                    <a:latin typeface="Cambria Math"/>
                  </a:rPr>
                  <a:t> は波数ベクトルの式の実数部という条件から</a:t>
                </a:r>
                <a:r>
                  <a:rPr lang="ja-JP" altLang="ja-JP" sz="1200" b="0" i="0" smtClean="0">
                    <a:solidFill>
                      <a:srgbClr val="FF0000"/>
                    </a:solidFill>
                    <a:latin typeface="Cambria Math"/>
                  </a:rPr>
                  <a:t>〖</a:t>
                </a:r>
                <a:r>
                  <a:rPr lang="en-US" altLang="ja-JP" sz="1200" b="0" i="0">
                    <a:solidFill>
                      <a:srgbClr val="FF0000"/>
                    </a:solidFill>
                    <a:latin typeface="Cambria Math"/>
                  </a:rPr>
                  <a:t>𝜀</a:t>
                </a:r>
                <a:r>
                  <a:rPr lang="ja-JP" altLang="ja-JP" sz="1200" b="0" i="0">
                    <a:solidFill>
                      <a:srgbClr val="FF0000"/>
                    </a:solidFill>
                    <a:latin typeface="Cambria Math"/>
                  </a:rPr>
                  <a:t>_</a:t>
                </a:r>
                <a:r>
                  <a:rPr lang="en-US" altLang="ja-JP" sz="1200" b="0" i="0">
                    <a:solidFill>
                      <a:srgbClr val="FF0000"/>
                    </a:solidFill>
                    <a:latin typeface="Cambria Math"/>
                  </a:rPr>
                  <a:t>1</a:t>
                </a:r>
                <a:r>
                  <a:rPr lang="ja-JP" altLang="ja-JP" sz="1200" b="0" i="0" smtClean="0">
                    <a:solidFill>
                      <a:srgbClr val="FF0000"/>
                    </a:solidFill>
                    <a:latin typeface="Cambria Math"/>
                  </a:rPr>
                  <a:t>〗^</a:t>
                </a:r>
                <a:r>
                  <a:rPr lang="en-US" altLang="ja-JP" sz="1200" b="0" i="0">
                    <a:solidFill>
                      <a:srgbClr val="FF0000"/>
                    </a:solidFill>
                    <a:latin typeface="Cambria Math"/>
                  </a:rPr>
                  <a:t>′+𝜀</a:t>
                </a:r>
                <a:r>
                  <a:rPr lang="ja-JP" altLang="ja-JP" sz="1200" b="0" i="0">
                    <a:solidFill>
                      <a:srgbClr val="FF0000"/>
                    </a:solidFill>
                    <a:latin typeface="Cambria Math"/>
                  </a:rPr>
                  <a:t>_</a:t>
                </a:r>
                <a:r>
                  <a:rPr lang="en-US" altLang="ja-JP" sz="1200" b="0" i="0">
                    <a:solidFill>
                      <a:srgbClr val="FF0000"/>
                    </a:solidFill>
                    <a:latin typeface="Cambria Math"/>
                  </a:rPr>
                  <a:t>2</a:t>
                </a:r>
                <a:r>
                  <a:rPr lang="ja-JP" altLang="ja-JP" sz="1200" b="0" dirty="0">
                    <a:solidFill>
                      <a:srgbClr val="FF0000"/>
                    </a:solidFill>
                  </a:rPr>
                  <a:t>＜</a:t>
                </a:r>
                <a:r>
                  <a:rPr lang="en-US" altLang="ja-JP" sz="1200" b="0" dirty="0">
                    <a:solidFill>
                      <a:srgbClr val="FF0000"/>
                    </a:solidFill>
                  </a:rPr>
                  <a:t>0</a:t>
                </a:r>
                <a:r>
                  <a:rPr lang="ja-JP" altLang="ja-JP" sz="1200" b="0" dirty="0">
                    <a:solidFill>
                      <a:srgbClr val="FF0000"/>
                    </a:solidFill>
                  </a:rPr>
                  <a:t>かつ</a:t>
                </a:r>
                <a:r>
                  <a:rPr lang="ja-JP" altLang="ja-JP" sz="1200" b="0" i="0">
                    <a:solidFill>
                      <a:srgbClr val="FF0000"/>
                    </a:solidFill>
                    <a:latin typeface="Cambria Math"/>
                  </a:rPr>
                  <a:t>〖</a:t>
                </a:r>
                <a:r>
                  <a:rPr lang="en-US" altLang="ja-JP" sz="1200" b="0" i="0">
                    <a:solidFill>
                      <a:srgbClr val="FF0000"/>
                    </a:solidFill>
                    <a:latin typeface="Cambria Math"/>
                  </a:rPr>
                  <a:t>𝜀</a:t>
                </a:r>
                <a:r>
                  <a:rPr lang="ja-JP" altLang="ja-JP" sz="1200" b="0" i="0">
                    <a:solidFill>
                      <a:srgbClr val="FF0000"/>
                    </a:solidFill>
                    <a:latin typeface="Cambria Math"/>
                  </a:rPr>
                  <a:t>_</a:t>
                </a:r>
                <a:r>
                  <a:rPr lang="en-US" altLang="ja-JP" sz="1200" b="0" i="0">
                    <a:solidFill>
                      <a:srgbClr val="FF0000"/>
                    </a:solidFill>
                    <a:latin typeface="Cambria Math"/>
                  </a:rPr>
                  <a:t>1</a:t>
                </a:r>
                <a:r>
                  <a:rPr lang="ja-JP" altLang="ja-JP" sz="1200" b="0" i="0">
                    <a:solidFill>
                      <a:srgbClr val="FF0000"/>
                    </a:solidFill>
                    <a:latin typeface="Cambria Math"/>
                  </a:rPr>
                  <a:t>〗^</a:t>
                </a:r>
                <a:r>
                  <a:rPr lang="en-US" altLang="ja-JP" sz="1200" b="0" i="0">
                    <a:solidFill>
                      <a:srgbClr val="FF0000"/>
                    </a:solidFill>
                    <a:latin typeface="Cambria Math"/>
                  </a:rPr>
                  <a:t>′</a:t>
                </a:r>
                <a:r>
                  <a:rPr lang="ja-JP" altLang="ja-JP" sz="1200" b="0" i="0">
                    <a:solidFill>
                      <a:srgbClr val="FF0000"/>
                    </a:solidFill>
                    <a:latin typeface="Cambria Math"/>
                  </a:rPr>
                  <a:t> </a:t>
                </a:r>
                <a:r>
                  <a:rPr lang="en-US" altLang="ja-JP" sz="1200" b="0" i="0">
                    <a:solidFill>
                      <a:srgbClr val="FF0000"/>
                    </a:solidFill>
                    <a:latin typeface="Cambria Math"/>
                  </a:rPr>
                  <a:t>𝜀</a:t>
                </a:r>
                <a:r>
                  <a:rPr lang="ja-JP" altLang="ja-JP" sz="1200" b="0" i="0">
                    <a:solidFill>
                      <a:srgbClr val="FF0000"/>
                    </a:solidFill>
                    <a:latin typeface="Cambria Math"/>
                  </a:rPr>
                  <a:t>_</a:t>
                </a:r>
                <a:r>
                  <a:rPr lang="en-US" altLang="ja-JP" sz="1200" b="0" i="0">
                    <a:solidFill>
                      <a:srgbClr val="FF0000"/>
                    </a:solidFill>
                    <a:latin typeface="Cambria Math"/>
                  </a:rPr>
                  <a:t>2</a:t>
                </a:r>
                <a:r>
                  <a:rPr lang="ja-JP" altLang="ja-JP" sz="1200" b="0" dirty="0">
                    <a:solidFill>
                      <a:srgbClr val="FF0000"/>
                    </a:solidFill>
                  </a:rPr>
                  <a:t>＜</a:t>
                </a:r>
                <a:r>
                  <a:rPr lang="en-US" altLang="ja-JP" sz="1200" b="0" dirty="0" smtClean="0">
                    <a:solidFill>
                      <a:srgbClr val="FF0000"/>
                    </a:solidFill>
                  </a:rPr>
                  <a:t>0</a:t>
                </a:r>
                <a:r>
                  <a:rPr lang="ja-JP" altLang="en-US" sz="1200" b="0" dirty="0" smtClean="0">
                    <a:solidFill>
                      <a:srgbClr val="FF0000"/>
                    </a:solidFill>
                  </a:rPr>
                  <a:t>という条件が</a:t>
                </a:r>
                <a:r>
                  <a:rPr lang="ja-JP" altLang="en-US" sz="1200" b="0" dirty="0" smtClean="0">
                    <a:solidFill>
                      <a:srgbClr val="FF0000"/>
                    </a:solidFill>
                  </a:rPr>
                  <a:t>得られます。したがってこのことから表面プラズモンが存在する条件として二つの媒質の界面を挟んでそれぞれの媒質の誘電率の符号が逆で、金属の誘電率の絶対値は他方の誘電率より大きいということが言えます。</a:t>
                </a:r>
                <a:endParaRPr kumimoji="1" lang="ja-JP" altLang="en-US" b="0" dirty="0"/>
              </a:p>
            </p:txBody>
          </p:sp>
        </mc:Fallback>
      </mc:AlternateContent>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4</a:t>
            </a:fld>
            <a:endParaRPr kumimoji="1" lang="ja-JP" altLang="en-US"/>
          </a:p>
        </p:txBody>
      </p:sp>
    </p:spTree>
    <p:extLst>
      <p:ext uri="{BB962C8B-B14F-4D97-AF65-F5344CB8AC3E}">
        <p14:creationId xmlns:p14="http://schemas.microsoft.com/office/powerpoint/2010/main" val="540159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5</a:t>
            </a:fld>
            <a:endParaRPr kumimoji="1" lang="ja-JP" altLang="en-US"/>
          </a:p>
        </p:txBody>
      </p:sp>
    </p:spTree>
    <p:extLst>
      <p:ext uri="{BB962C8B-B14F-4D97-AF65-F5344CB8AC3E}">
        <p14:creationId xmlns:p14="http://schemas.microsoft.com/office/powerpoint/2010/main" val="257294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smtClean="0"/>
              </a:p>
            </p:txBody>
          </p:sp>
        </mc:Choice>
        <mc:Fallback xmlns="">
          <p:sp>
            <p:nvSpPr>
              <p:cNvPr id="3" name="ノート プレースホルダー 2"/>
              <p:cNvSpPr>
                <a:spLocks noGrp="1"/>
              </p:cNvSpPr>
              <p:nvPr>
                <p:ph type="body" idx="1"/>
              </p:nvPr>
            </p:nvSpPr>
            <p:spPr/>
            <p:txBody>
              <a:bodyPr/>
              <a:lstStyle/>
              <a:p>
                <a:r>
                  <a:rPr kumimoji="1" lang="ja-JP" altLang="en-US" dirty="0" smtClean="0"/>
                  <a:t>そこでどのようにすれば表面プラズモンを励起できるのかについて説明していきます。まず一つ目の方法として全反射減衰法があります。これは先ほど見せた</a:t>
                </a:r>
                <a:r>
                  <a:rPr kumimoji="1" lang="en-US" altLang="ja-JP" dirty="0" err="1" smtClean="0"/>
                  <a:t>ottot</a:t>
                </a:r>
                <a:r>
                  <a:rPr kumimoji="1" lang="ja-JP" altLang="en-US" dirty="0" smtClean="0"/>
                  <a:t>と</a:t>
                </a:r>
                <a:r>
                  <a:rPr kumimoji="1" lang="en-US" altLang="ja-JP" dirty="0" err="1" smtClean="0"/>
                  <a:t>kretschmann</a:t>
                </a:r>
                <a:r>
                  <a:rPr kumimoji="1" lang="ja-JP" altLang="en-US" dirty="0" smtClean="0"/>
                  <a:t>のプリズムに光を当てるセンサーでの表面プラズモンの励起方法です。プリズムの誘電率を</a:t>
                </a:r>
                <a:r>
                  <a:rPr kumimoji="1" lang="en-US" altLang="ja-JP" b="0" i="0" smtClean="0">
                    <a:latin typeface="Cambria Math"/>
                  </a:rPr>
                  <a:t>𝜃_0</a:t>
                </a:r>
                <a:r>
                  <a:rPr kumimoji="1" lang="ja-JP" altLang="en-US" dirty="0" smtClean="0"/>
                  <a:t>、入射角</a:t>
                </a:r>
                <a:r>
                  <a:rPr kumimoji="1" lang="en-US" altLang="ja-JP" dirty="0" smtClean="0"/>
                  <a:t>θ</a:t>
                </a:r>
                <a:r>
                  <a:rPr kumimoji="1" lang="ja-JP" altLang="en-US" dirty="0" smtClean="0"/>
                  <a:t>の光が境界面で全反射されるとき周波数と波数ベクトルのグラフの直線は真空中から直接照射された光よりも傾きが緩やかになり分散曲線との交点を持つようになります。プリズムに光を照射する方法での直線の傾きは</a:t>
                </a:r>
                <a:r>
                  <a:rPr kumimoji="1" lang="en-US" altLang="ja-JP" dirty="0" smtClean="0"/>
                  <a:t>c/</a:t>
                </a:r>
                <a:r>
                  <a:rPr kumimoji="1" lang="en-US" altLang="ja-JP" i="0" smtClean="0">
                    <a:latin typeface="Cambria Math"/>
                  </a:rPr>
                  <a:t>√(</a:t>
                </a:r>
                <a:r>
                  <a:rPr kumimoji="1" lang="en-US" altLang="ja-JP" b="0" i="0" smtClean="0">
                    <a:latin typeface="Cambria Math"/>
                  </a:rPr>
                  <a:t>𝜀_0 ) 𝑠𝑖𝑛𝜃</a:t>
                </a:r>
                <a:r>
                  <a:rPr kumimoji="1" lang="ja-JP" altLang="en-US" dirty="0" smtClean="0"/>
                  <a:t>という形で表されます。これがプリズムを用いた表面プラズモンの励起方法です。</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6</a:t>
            </a:fld>
            <a:endParaRPr kumimoji="1" lang="ja-JP" altLang="en-US"/>
          </a:p>
        </p:txBody>
      </p:sp>
    </p:spTree>
    <p:extLst>
      <p:ext uri="{BB962C8B-B14F-4D97-AF65-F5344CB8AC3E}">
        <p14:creationId xmlns:p14="http://schemas.microsoft.com/office/powerpoint/2010/main" val="25729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ja-JP" altLang="en-US" dirty="0"/>
              </a:p>
            </p:txBody>
          </p:sp>
        </mc:Choice>
        <mc:Fallback xmlns="">
          <p:sp>
            <p:nvSpPr>
              <p:cNvPr id="3" name="ノート プレースホルダー 2"/>
              <p:cNvSpPr>
                <a:spLocks noGrp="1"/>
              </p:cNvSpPr>
              <p:nvPr>
                <p:ph type="body" idx="1"/>
              </p:nvPr>
            </p:nvSpPr>
            <p:spPr/>
            <p:txBody>
              <a:bodyPr/>
              <a:lstStyle/>
              <a:p>
                <a:r>
                  <a:rPr kumimoji="1" lang="en-US" altLang="ja-JP" dirty="0" smtClean="0"/>
                  <a:t>G=</a:t>
                </a:r>
                <a:r>
                  <a:rPr kumimoji="1" lang="en-US" altLang="ja-JP" b="0" i="0" smtClean="0">
                    <a:latin typeface="Cambria Math"/>
                  </a:rPr>
                  <a:t>2𝜋/𝐴</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7</a:t>
            </a:fld>
            <a:endParaRPr kumimoji="1" lang="ja-JP" altLang="en-US"/>
          </a:p>
        </p:txBody>
      </p:sp>
    </p:spTree>
    <p:extLst>
      <p:ext uri="{BB962C8B-B14F-4D97-AF65-F5344CB8AC3E}">
        <p14:creationId xmlns:p14="http://schemas.microsoft.com/office/powerpoint/2010/main" val="2282625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smtClean="0"/>
              </a:p>
            </p:txBody>
          </p:sp>
        </mc:Choice>
        <mc:Fallback xmlns="">
          <p:sp>
            <p:nvSpPr>
              <p:cNvPr id="3" name="ノート プレースホルダー 2"/>
              <p:cNvSpPr>
                <a:spLocks noGrp="1"/>
              </p:cNvSpPr>
              <p:nvPr>
                <p:ph type="body" idx="1"/>
              </p:nvPr>
            </p:nvSpPr>
            <p:spPr/>
            <p:txBody>
              <a:bodyPr/>
              <a:lstStyle/>
              <a:p>
                <a:r>
                  <a:rPr kumimoji="1" lang="ja-JP" altLang="en-US" dirty="0" smtClean="0"/>
                  <a:t>これは先に紹介した</a:t>
                </a:r>
                <a:r>
                  <a:rPr kumimoji="1" lang="en-US" altLang="ja-JP" dirty="0" err="1" smtClean="0"/>
                  <a:t>otto</a:t>
                </a:r>
                <a:r>
                  <a:rPr kumimoji="1" lang="ja-JP" altLang="en-US" dirty="0" smtClean="0"/>
                  <a:t>と</a:t>
                </a:r>
                <a:r>
                  <a:rPr kumimoji="1" lang="en-US" altLang="ja-JP" dirty="0" err="1" smtClean="0"/>
                  <a:t>kretschmann</a:t>
                </a:r>
                <a:r>
                  <a:rPr kumimoji="1" lang="en-US" altLang="ja-JP" dirty="0" smtClean="0"/>
                  <a:t> </a:t>
                </a:r>
                <a:r>
                  <a:rPr kumimoji="1" lang="ja-JP" altLang="en-US" dirty="0" smtClean="0"/>
                  <a:t>のプリズムを用いた</a:t>
                </a:r>
                <a:r>
                  <a:rPr kumimoji="1" lang="en-US" altLang="ja-JP" dirty="0" smtClean="0"/>
                  <a:t>SPR</a:t>
                </a:r>
                <a:r>
                  <a:rPr kumimoji="1" lang="ja-JP" altLang="en-US" dirty="0" smtClean="0"/>
                  <a:t>センサーを示したものです。ここでプリズムを用いた</a:t>
                </a:r>
                <a:r>
                  <a:rPr kumimoji="1" lang="en-US" altLang="ja-JP" dirty="0" smtClean="0"/>
                  <a:t>SPR</a:t>
                </a:r>
                <a:r>
                  <a:rPr kumimoji="1" lang="ja-JP" altLang="en-US" dirty="0" smtClean="0"/>
                  <a:t>センサーは大きくて高価であるため使用は研究所に限られるとありますがこのセンサーは何が大きいのかということを説明して</a:t>
                </a:r>
                <a:r>
                  <a:rPr kumimoji="1" lang="ja-JP" altLang="en-US" dirty="0" smtClean="0"/>
                  <a:t>いきます</a:t>
                </a:r>
                <a:endParaRPr kumimoji="1" lang="en-US" altLang="ja-JP" dirty="0" smtClean="0"/>
              </a:p>
              <a:p>
                <a:endParaRPr kumimoji="1" lang="en-US" altLang="ja-JP" dirty="0" smtClean="0"/>
              </a:p>
              <a:p>
                <a:r>
                  <a:rPr kumimoji="1" lang="ja-JP" altLang="en-US" dirty="0" smtClean="0"/>
                  <a:t>臨界角</a:t>
                </a:r>
                <a:r>
                  <a:rPr kumimoji="1" lang="en-US" altLang="ja-JP" b="0" i="0" smtClean="0">
                    <a:latin typeface="Cambria Math"/>
                  </a:rPr>
                  <a:t>𝑖_0   𝑠𝑖𝑛𝑖_0=𝑛_2/𝑛_1 </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8</a:t>
            </a:fld>
            <a:endParaRPr kumimoji="1" lang="ja-JP" altLang="en-US"/>
          </a:p>
        </p:txBody>
      </p:sp>
    </p:spTree>
    <p:extLst>
      <p:ext uri="{BB962C8B-B14F-4D97-AF65-F5344CB8AC3E}">
        <p14:creationId xmlns:p14="http://schemas.microsoft.com/office/powerpoint/2010/main" val="1887098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4075" y="744538"/>
            <a:ext cx="4960938" cy="3722687"/>
          </a:xfrm>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smtClean="0"/>
              </a:p>
            </p:txBody>
          </p:sp>
        </mc:Choice>
        <mc:Fallback xmlns="">
          <p:sp>
            <p:nvSpPr>
              <p:cNvPr id="3" name="ノート プレースホルダー 2"/>
              <p:cNvSpPr>
                <a:spLocks noGrp="1"/>
              </p:cNvSpPr>
              <p:nvPr>
                <p:ph type="body" idx="1"/>
              </p:nvPr>
            </p:nvSpPr>
            <p:spPr/>
            <p:txBody>
              <a:bodyPr/>
              <a:lstStyle/>
              <a:p>
                <a:r>
                  <a:rPr kumimoji="1" lang="ja-JP" altLang="en-US" dirty="0" smtClean="0"/>
                  <a:t>まずプリズムを用いた</a:t>
                </a:r>
                <a:r>
                  <a:rPr kumimoji="1" lang="en-US" altLang="ja-JP" dirty="0" smtClean="0"/>
                  <a:t>SPR</a:t>
                </a:r>
                <a:r>
                  <a:rPr kumimoji="1" lang="ja-JP" altLang="en-US" dirty="0" smtClean="0"/>
                  <a:t>センサーは光源に単色光を用いるためプリズムを回転させて屈折の向きを変えます。ここでセンサーの検出器の位置は変えないので光を検出器に入れるための光学系を用意する必要があります。その為光の空中伝播を制御する光学素子を準備する必要がありそれらを配置するとなるとこのセンサーを使うためには広いスペースがある場所でしかできないということになります。</a:t>
                </a:r>
                <a:endParaRPr kumimoji="1" lang="en-US" altLang="ja-JP" dirty="0" smtClean="0"/>
              </a:p>
              <a:p>
                <a:r>
                  <a:rPr kumimoji="1" lang="ja-JP" altLang="en-US" dirty="0" smtClean="0"/>
                  <a:t>次に</a:t>
                </a:r>
                <a:r>
                  <a:rPr kumimoji="1" lang="en-US" altLang="ja-JP" dirty="0" err="1" smtClean="0"/>
                  <a:t>otto</a:t>
                </a:r>
                <a:r>
                  <a:rPr kumimoji="1" lang="ja-JP" altLang="en-US" dirty="0" smtClean="0"/>
                  <a:t>と</a:t>
                </a:r>
                <a:r>
                  <a:rPr kumimoji="1" lang="en-US" altLang="ja-JP" dirty="0" err="1" smtClean="0"/>
                  <a:t>kretschmann</a:t>
                </a:r>
                <a:r>
                  <a:rPr kumimoji="1" lang="ja-JP" altLang="en-US" dirty="0" smtClean="0"/>
                  <a:t>のセンサーは具体的に何が違うかということですが簡単に言うと配置が違います。</a:t>
                </a:r>
                <a:r>
                  <a:rPr kumimoji="1" lang="en-US" altLang="ja-JP" dirty="0" smtClean="0"/>
                  <a:t>Otto</a:t>
                </a:r>
                <a:r>
                  <a:rPr kumimoji="1" lang="ja-JP" altLang="en-US" dirty="0" smtClean="0"/>
                  <a:t>のセンサーはプリズムと金属の間に間隔を空けた配置で</a:t>
                </a:r>
                <a:r>
                  <a:rPr kumimoji="1" lang="en-US" altLang="ja-JP" dirty="0" err="1" smtClean="0"/>
                  <a:t>kretschmann</a:t>
                </a:r>
                <a:r>
                  <a:rPr kumimoji="1" lang="ja-JP" altLang="en-US" dirty="0" smtClean="0"/>
                  <a:t>のセンサーはプリズムと金属が隣接した配置になっています。ではこの配置で何が変わってくるかというとエバネッセント波の効率が関係してきます。</a:t>
                </a:r>
                <a:r>
                  <a:rPr kumimoji="1" lang="en-US" altLang="ja-JP" dirty="0" smtClean="0"/>
                  <a:t>Otto</a:t>
                </a:r>
                <a:r>
                  <a:rPr kumimoji="1" lang="ja-JP" altLang="en-US" dirty="0" smtClean="0"/>
                  <a:t>の配置の場合、プリズムと金属の間に空気があるためプリズムと空気の界面でエバネッセント波が発生してもそのエバネッセント波が金属まで到達するかわからないといった欠点があります。一方で</a:t>
                </a:r>
                <a:r>
                  <a:rPr kumimoji="1" lang="en-US" altLang="ja-JP" dirty="0" err="1" smtClean="0"/>
                  <a:t>kretschmann</a:t>
                </a:r>
                <a:r>
                  <a:rPr kumimoji="1" lang="ja-JP" altLang="en-US" dirty="0" smtClean="0"/>
                  <a:t>のセンサーはプリズムと金属が隣接している為、プリズムと金属の界面で発生したエバネッセント波は確実に金属まで到達させることが出来ます。これが</a:t>
                </a:r>
                <a:r>
                  <a:rPr kumimoji="1" lang="en-US" altLang="ja-JP" dirty="0" err="1" smtClean="0"/>
                  <a:t>kretschmann</a:t>
                </a:r>
                <a:r>
                  <a:rPr kumimoji="1" lang="ja-JP" altLang="en-US" dirty="0" smtClean="0"/>
                  <a:t>のセンサーが</a:t>
                </a:r>
                <a:r>
                  <a:rPr kumimoji="1" lang="en-US" altLang="ja-JP" dirty="0" err="1" smtClean="0"/>
                  <a:t>otto</a:t>
                </a:r>
                <a:r>
                  <a:rPr kumimoji="1" lang="ja-JP" altLang="en-US" dirty="0" smtClean="0"/>
                  <a:t>のセンサーよりも優れている点です。</a:t>
                </a:r>
                <a:endParaRPr kumimoji="1" lang="en-US" altLang="ja-JP" dirty="0" smtClean="0"/>
              </a:p>
              <a:p>
                <a:endParaRPr kumimoji="1" lang="en-US" altLang="ja-JP" dirty="0" smtClean="0"/>
              </a:p>
              <a:p>
                <a:r>
                  <a:rPr kumimoji="1" lang="ja-JP" altLang="en-US" dirty="0" smtClean="0"/>
                  <a:t>屈折光</a:t>
                </a:r>
                <a:r>
                  <a:rPr kumimoji="1" lang="ja-JP" altLang="en-US" b="0" i="0" smtClean="0">
                    <a:latin typeface="Cambria Math"/>
                  </a:rPr>
                  <a:t>の波数ベクトルの𝑧成分</a:t>
                </a:r>
                <a:r>
                  <a:rPr kumimoji="1" lang="en-US" altLang="ja-JP" b="0" i="0" smtClean="0">
                    <a:latin typeface="Cambria Math"/>
                  </a:rPr>
                  <a:t>𝑘_𝑡𝑧=</a:t>
                </a:r>
                <a:r>
                  <a:rPr kumimoji="1" lang="en-US" altLang="ja-JP" b="0" i="0" smtClean="0">
                    <a:latin typeface="Cambria Math"/>
                    <a:ea typeface="Cambria Math"/>
                  </a:rPr>
                  <a:t>±√(|𝑘_𝑡 |^2−𝑘_𝑡𝑥 )=±𝑖𝑘_0 √(〖(𝑛_1 𝑠𝑖𝑛𝜃)〗^2−〖(𝑛_2)〗^2 )</a:t>
                </a:r>
                <a:endParaRPr kumimoji="1" lang="en-US" altLang="ja-JP" b="0" dirty="0" smtClean="0">
                  <a:ea typeface="Cambria Math"/>
                </a:endParaRPr>
              </a:p>
              <a:p>
                <a:r>
                  <a:rPr kumimoji="1" lang="ja-JP" altLang="en-US" dirty="0" smtClean="0"/>
                  <a:t>純虚数　屈折光は</a:t>
                </a:r>
                <a:r>
                  <a:rPr kumimoji="1" lang="en-US" altLang="ja-JP" b="0" i="0" smtClean="0">
                    <a:latin typeface="Cambria Math"/>
                  </a:rPr>
                  <a:t>𝜑_𝑡 (𝑟,𝑡)=𝑢_0 𝑒^(−</a:t>
                </a:r>
                <a:r>
                  <a:rPr kumimoji="1" lang="en-US" altLang="ja-JP" b="0" i="0" smtClean="0">
                    <a:latin typeface="Cambria Math"/>
                    <a:ea typeface="Cambria Math"/>
                  </a:rPr>
                  <a:t>𝑘_0</a:t>
                </a:r>
                <a:r>
                  <a:rPr kumimoji="1" lang="en-US" altLang="ja-JP" b="0" i="0" smtClean="0">
                    <a:latin typeface="Cambria Math"/>
                    <a:ea typeface="Cambria Math"/>
                  </a:rPr>
                  <a:t> 𝑧√(〖</a:t>
                </a:r>
                <a:r>
                  <a:rPr kumimoji="1" lang="en-US" altLang="ja-JP" b="0" i="0" smtClean="0">
                    <a:latin typeface="Cambria Math"/>
                    <a:ea typeface="Cambria Math"/>
                  </a:rPr>
                  <a:t>(𝑛_1 𝑠𝑖𝑛𝜃)〗^2−〖(𝑛_2)〗^2 )</a:t>
                </a:r>
                <a:r>
                  <a:rPr kumimoji="1" lang="en-US" altLang="ja-JP" b="0" i="0" smtClean="0">
                    <a:latin typeface="Cambria Math"/>
                    <a:ea typeface="Cambria Math"/>
                  </a:rPr>
                  <a:t>) </a:t>
                </a:r>
                <a:r>
                  <a:rPr kumimoji="1" lang="en-US" altLang="ja-JP" b="0" i="0" smtClean="0">
                    <a:latin typeface="Cambria Math"/>
                  </a:rPr>
                  <a:t>𝑒^((𝜔𝑡−𝑛_1 𝑘_0 𝑥𝑠𝑖𝑛𝜃))</a:t>
                </a:r>
                <a:endParaRPr kumimoji="1" lang="en-US" altLang="ja-JP" dirty="0" smtClean="0"/>
              </a:p>
              <a:p>
                <a:r>
                  <a:rPr kumimoji="1" lang="ja-JP" altLang="en-US" dirty="0" smtClean="0"/>
                  <a:t>全反射が生じる場合、屈折光は</a:t>
                </a:r>
                <a:r>
                  <a:rPr kumimoji="1" lang="en-US" altLang="ja-JP" dirty="0" smtClean="0"/>
                  <a:t>z</a:t>
                </a:r>
                <a:r>
                  <a:rPr kumimoji="1" lang="ja-JP" altLang="en-US" dirty="0" smtClean="0"/>
                  <a:t>軸方向には境界面から指数関数的に振幅が減少し、</a:t>
                </a:r>
                <a:r>
                  <a:rPr kumimoji="1" lang="ja-JP" altLang="en-US" dirty="0" err="1" smtClean="0"/>
                  <a:t>ｘ</a:t>
                </a:r>
                <a:r>
                  <a:rPr kumimoji="1" lang="ja-JP" altLang="en-US" dirty="0" smtClean="0"/>
                  <a:t>方向には減衰のない平面波として伝播する。このような光波をエバネッセント波という</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D8D750A4-861C-4FA4-8456-BCD8EB4CAC2E}" type="slidenum">
              <a:rPr kumimoji="1" lang="ja-JP" altLang="en-US" smtClean="0"/>
              <a:t>9</a:t>
            </a:fld>
            <a:endParaRPr kumimoji="1" lang="ja-JP" altLang="en-US"/>
          </a:p>
        </p:txBody>
      </p:sp>
    </p:spTree>
    <p:extLst>
      <p:ext uri="{BB962C8B-B14F-4D97-AF65-F5344CB8AC3E}">
        <p14:creationId xmlns:p14="http://schemas.microsoft.com/office/powerpoint/2010/main" val="2414039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999029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369568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328530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3008301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99878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278544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365187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350852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125779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2498366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6CE642-2284-409A-AB15-B0980212805E}" type="datetimeFigureOut">
              <a:rPr kumimoji="1" lang="ja-JP" altLang="en-US" smtClean="0"/>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44382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CE642-2284-409A-AB15-B0980212805E}" type="datetimeFigureOut">
              <a:rPr kumimoji="1" lang="ja-JP" altLang="en-US" smtClean="0"/>
              <a:t>2016/2/22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2C6A8-7836-4703-880D-03FAAF657730}" type="slidenum">
              <a:rPr kumimoji="1" lang="ja-JP" altLang="en-US" smtClean="0"/>
              <a:t>‹#›</a:t>
            </a:fld>
            <a:endParaRPr kumimoji="1" lang="ja-JP" altLang="en-US"/>
          </a:p>
        </p:txBody>
      </p:sp>
    </p:spTree>
    <p:extLst>
      <p:ext uri="{BB962C8B-B14F-4D97-AF65-F5344CB8AC3E}">
        <p14:creationId xmlns:p14="http://schemas.microsoft.com/office/powerpoint/2010/main" val="544709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18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0.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90526" y="1412777"/>
            <a:ext cx="6604327" cy="2739211"/>
          </a:xfrm>
          <a:prstGeom prst="rect">
            <a:avLst/>
          </a:prstGeom>
          <a:noFill/>
        </p:spPr>
        <p:txBody>
          <a:bodyPr wrap="square" rtlCol="0">
            <a:spAutoFit/>
          </a:bodyPr>
          <a:lstStyle/>
          <a:p>
            <a:r>
              <a:rPr lang="ja-JP" altLang="en-US" sz="4400" dirty="0">
                <a:ea typeface="HGPｺﾞｼｯｸE" panose="020B0900000000000000" pitchFamily="50" charset="-128"/>
              </a:rPr>
              <a:t>デュアルカラー光ファイバー</a:t>
            </a:r>
            <a:r>
              <a:rPr lang="en-US" altLang="ja-JP" sz="4400" dirty="0">
                <a:ea typeface="HGPｺﾞｼｯｸE" panose="020B0900000000000000" pitchFamily="50" charset="-128"/>
              </a:rPr>
              <a:t>SPR</a:t>
            </a:r>
            <a:r>
              <a:rPr lang="ja-JP" altLang="en-US" sz="4400" dirty="0">
                <a:ea typeface="HGPｺﾞｼｯｸE" panose="020B0900000000000000" pitchFamily="50" charset="-128"/>
              </a:rPr>
              <a:t>センサーの基本特性</a:t>
            </a:r>
          </a:p>
          <a:p>
            <a:endParaRPr kumimoji="1" lang="ja-JP" altLang="en-US" sz="4000" dirty="0"/>
          </a:p>
        </p:txBody>
      </p:sp>
      <p:sp>
        <p:nvSpPr>
          <p:cNvPr id="5" name="テキスト ボックス 4"/>
          <p:cNvSpPr txBox="1"/>
          <p:nvPr/>
        </p:nvSpPr>
        <p:spPr>
          <a:xfrm>
            <a:off x="4481627" y="4604970"/>
            <a:ext cx="4266837" cy="523220"/>
          </a:xfrm>
          <a:prstGeom prst="rect">
            <a:avLst/>
          </a:prstGeom>
          <a:noFill/>
        </p:spPr>
        <p:txBody>
          <a:bodyPr wrap="square" rtlCol="0">
            <a:spAutoFit/>
          </a:bodyPr>
          <a:lstStyle/>
          <a:p>
            <a:r>
              <a:rPr kumimoji="1" lang="en-US" altLang="ja-JP" sz="2800" b="1" dirty="0" smtClean="0"/>
              <a:t>2015/7/6 B4 </a:t>
            </a:r>
            <a:r>
              <a:rPr kumimoji="1" lang="ja-JP" altLang="en-US" sz="2800" b="1" dirty="0" smtClean="0"/>
              <a:t>永井　洸丞</a:t>
            </a:r>
            <a:endParaRPr kumimoji="1" lang="ja-JP" altLang="en-US" sz="2800" b="1" dirty="0"/>
          </a:p>
        </p:txBody>
      </p:sp>
    </p:spTree>
    <p:extLst>
      <p:ext uri="{BB962C8B-B14F-4D97-AF65-F5344CB8AC3E}">
        <p14:creationId xmlns:p14="http://schemas.microsoft.com/office/powerpoint/2010/main" val="2565736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260648"/>
            <a:ext cx="5915734" cy="523220"/>
          </a:xfrm>
          <a:prstGeom prst="rect">
            <a:avLst/>
          </a:prstGeom>
          <a:noFill/>
        </p:spPr>
        <p:txBody>
          <a:bodyPr wrap="square" rtlCol="0">
            <a:spAutoFit/>
          </a:bodyPr>
          <a:lstStyle/>
          <a:p>
            <a:r>
              <a:rPr kumimoji="1" lang="ja-JP" altLang="en-US" sz="2800" b="1" dirty="0" smtClean="0">
                <a:solidFill>
                  <a:srgbClr val="FF0000"/>
                </a:solidFill>
              </a:rPr>
              <a:t>シングルモードとマルチモードの比較</a:t>
            </a:r>
            <a:endParaRPr kumimoji="1" lang="ja-JP" altLang="en-US" sz="2800" b="1" dirty="0">
              <a:solidFill>
                <a:srgbClr val="FF0000"/>
              </a:solidFill>
            </a:endParaRPr>
          </a:p>
        </p:txBody>
      </p:sp>
      <p:sp>
        <p:nvSpPr>
          <p:cNvPr id="3" name="テキスト ボックス 2"/>
          <p:cNvSpPr txBox="1"/>
          <p:nvPr/>
        </p:nvSpPr>
        <p:spPr>
          <a:xfrm>
            <a:off x="450927" y="1052736"/>
            <a:ext cx="8109209" cy="1569660"/>
          </a:xfrm>
          <a:prstGeom prst="rect">
            <a:avLst/>
          </a:prstGeom>
          <a:noFill/>
        </p:spPr>
        <p:txBody>
          <a:bodyPr wrap="square" rtlCol="0">
            <a:spAutoFit/>
          </a:bodyPr>
          <a:lstStyle/>
          <a:p>
            <a:r>
              <a:rPr kumimoji="1" lang="ja-JP" altLang="en-US" sz="2400" b="1" dirty="0" smtClean="0"/>
              <a:t>シングルモード光ファイバー</a:t>
            </a:r>
            <a:r>
              <a:rPr kumimoji="1" lang="en-US" altLang="ja-JP" sz="2400" b="1" dirty="0" smtClean="0"/>
              <a:t>SPR</a:t>
            </a:r>
            <a:r>
              <a:rPr kumimoji="1" lang="ja-JP" altLang="en-US" sz="2400" b="1" dirty="0" smtClean="0"/>
              <a:t>センサーは屈折率変化に対する感度はマルチモード光ファイバー</a:t>
            </a:r>
            <a:r>
              <a:rPr kumimoji="1" lang="en-US" altLang="ja-JP" sz="2400" b="1" dirty="0" smtClean="0"/>
              <a:t>SPR</a:t>
            </a:r>
            <a:r>
              <a:rPr kumimoji="1" lang="ja-JP" altLang="en-US" sz="2400" b="1" dirty="0" smtClean="0"/>
              <a:t>センサーよりもほぼ一桁以上優れているがその反面、測定可能な屈折率範囲が狭く、アプリケーションも限られるという欠点がある</a:t>
            </a:r>
            <a:endParaRPr kumimoji="1" lang="ja-JP" altLang="en-US" sz="2400" b="1" dirty="0"/>
          </a:p>
        </p:txBody>
      </p:sp>
      <p:sp>
        <p:nvSpPr>
          <p:cNvPr id="4" name="テキスト ボックス 3"/>
          <p:cNvSpPr txBox="1"/>
          <p:nvPr/>
        </p:nvSpPr>
        <p:spPr>
          <a:xfrm>
            <a:off x="450927" y="3356992"/>
            <a:ext cx="7976271" cy="1200329"/>
          </a:xfrm>
          <a:prstGeom prst="rect">
            <a:avLst/>
          </a:prstGeom>
          <a:noFill/>
        </p:spPr>
        <p:txBody>
          <a:bodyPr wrap="square" rtlCol="0">
            <a:spAutoFit/>
          </a:bodyPr>
          <a:lstStyle/>
          <a:p>
            <a:r>
              <a:rPr kumimoji="1" lang="ja-JP" altLang="en-US" sz="2400" b="1" dirty="0" smtClean="0"/>
              <a:t>マルチモード光ファイバー</a:t>
            </a:r>
            <a:r>
              <a:rPr kumimoji="1" lang="en-US" altLang="ja-JP" sz="2400" b="1" dirty="0" smtClean="0"/>
              <a:t>SPR</a:t>
            </a:r>
            <a:r>
              <a:rPr kumimoji="1" lang="ja-JP" altLang="en-US" sz="2400" b="1" dirty="0" smtClean="0"/>
              <a:t>センサーは測定可能な屈折率範囲がシングルモード光ファイバー</a:t>
            </a:r>
            <a:r>
              <a:rPr kumimoji="1" lang="en-US" altLang="ja-JP" sz="2400" b="1" dirty="0" smtClean="0"/>
              <a:t>SPR</a:t>
            </a:r>
            <a:r>
              <a:rPr kumimoji="1" lang="ja-JP" altLang="en-US" sz="2400" b="1" dirty="0" smtClean="0"/>
              <a:t>センサーに比べて広い</a:t>
            </a:r>
            <a:endParaRPr kumimoji="1" lang="ja-JP" altLang="en-US" sz="2400" b="1" dirty="0"/>
          </a:p>
        </p:txBody>
      </p:sp>
      <p:sp>
        <p:nvSpPr>
          <p:cNvPr id="5" name="下矢印 4"/>
          <p:cNvSpPr/>
          <p:nvPr/>
        </p:nvSpPr>
        <p:spPr>
          <a:xfrm>
            <a:off x="3707904" y="4557321"/>
            <a:ext cx="1728192" cy="5998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50927" y="5373215"/>
            <a:ext cx="8208912" cy="830997"/>
          </a:xfrm>
          <a:prstGeom prst="rect">
            <a:avLst/>
          </a:prstGeom>
          <a:noFill/>
        </p:spPr>
        <p:txBody>
          <a:bodyPr wrap="square" rtlCol="0">
            <a:spAutoFit/>
          </a:bodyPr>
          <a:lstStyle/>
          <a:p>
            <a:r>
              <a:rPr kumimoji="1" lang="ja-JP" altLang="en-US" sz="2400" b="1" dirty="0" smtClean="0">
                <a:solidFill>
                  <a:srgbClr val="FF0000"/>
                </a:solidFill>
              </a:rPr>
              <a:t>実用性の観点から見るとマルチモード光ファイバーの方が優れている</a:t>
            </a:r>
            <a:endParaRPr kumimoji="1" lang="ja-JP" altLang="en-US" sz="2400" b="1" dirty="0">
              <a:solidFill>
                <a:srgbClr val="FF0000"/>
              </a:solidFill>
            </a:endParaRPr>
          </a:p>
        </p:txBody>
      </p:sp>
    </p:spTree>
    <p:extLst>
      <p:ext uri="{BB962C8B-B14F-4D97-AF65-F5344CB8AC3E}">
        <p14:creationId xmlns:p14="http://schemas.microsoft.com/office/powerpoint/2010/main" val="4190326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4458" y="260649"/>
            <a:ext cx="7510988" cy="584775"/>
          </a:xfrm>
          <a:prstGeom prst="rect">
            <a:avLst/>
          </a:prstGeom>
          <a:noFill/>
        </p:spPr>
        <p:txBody>
          <a:bodyPr wrap="square" rtlCol="0">
            <a:spAutoFit/>
          </a:bodyPr>
          <a:lstStyle/>
          <a:p>
            <a:r>
              <a:rPr kumimoji="1" lang="ja-JP" altLang="en-US" sz="3200" b="1" dirty="0" smtClean="0">
                <a:solidFill>
                  <a:srgbClr val="FF0000"/>
                </a:solidFill>
              </a:rPr>
              <a:t>ファイバーのセンサーを用いるメリット</a:t>
            </a:r>
            <a:endParaRPr kumimoji="1" lang="ja-JP" altLang="en-US" sz="3200" b="1" dirty="0">
              <a:solidFill>
                <a:srgbClr val="FF0000"/>
              </a:solidFill>
            </a:endParaRPr>
          </a:p>
        </p:txBody>
      </p:sp>
      <p:sp>
        <p:nvSpPr>
          <p:cNvPr id="3" name="テキスト ボックス 2"/>
          <p:cNvSpPr txBox="1"/>
          <p:nvPr/>
        </p:nvSpPr>
        <p:spPr>
          <a:xfrm>
            <a:off x="555504" y="1124745"/>
            <a:ext cx="7909802" cy="332398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kumimoji="1" lang="ja-JP" altLang="en-US" sz="2800" b="1" dirty="0" smtClean="0"/>
              <a:t>光路がファイバーで包まれているため外乱に強い</a:t>
            </a:r>
            <a:endParaRPr kumimoji="1" lang="en-US" altLang="ja-JP" sz="2800" b="1" dirty="0" smtClean="0"/>
          </a:p>
          <a:p>
            <a:pPr marL="342900" indent="-342900">
              <a:lnSpc>
                <a:spcPct val="150000"/>
              </a:lnSpc>
              <a:buFont typeface="Arial" panose="020B0604020202020204" pitchFamily="34" charset="0"/>
              <a:buChar char="•"/>
            </a:pPr>
            <a:r>
              <a:rPr lang="ja-JP" altLang="en-US" sz="2800" b="1" dirty="0" smtClean="0"/>
              <a:t>装置を小型化できる</a:t>
            </a:r>
            <a:endParaRPr lang="en-US" altLang="ja-JP" sz="2800" b="1" dirty="0" smtClean="0"/>
          </a:p>
          <a:p>
            <a:pPr marL="342900" indent="-342900">
              <a:lnSpc>
                <a:spcPct val="150000"/>
              </a:lnSpc>
              <a:buFont typeface="Arial" panose="020B0604020202020204" pitchFamily="34" charset="0"/>
              <a:buChar char="•"/>
            </a:pPr>
            <a:r>
              <a:rPr lang="ja-JP" altLang="en-US" sz="2800" b="1" dirty="0" smtClean="0"/>
              <a:t>プリズムの場合は光源は単色光だが光ファイバーセンサーの場合は光源に白色光源を用いていて利用可能な多くの波長を含んでいる</a:t>
            </a:r>
            <a:endParaRPr kumimoji="1" lang="ja-JP" altLang="en-US" sz="2800" b="1" dirty="0"/>
          </a:p>
        </p:txBody>
      </p:sp>
    </p:spTree>
    <p:extLst>
      <p:ext uri="{BB962C8B-B14F-4D97-AF65-F5344CB8AC3E}">
        <p14:creationId xmlns:p14="http://schemas.microsoft.com/office/powerpoint/2010/main" val="3066185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0334" y="400309"/>
            <a:ext cx="6586419" cy="646331"/>
          </a:xfrm>
          <a:prstGeom prst="rect">
            <a:avLst/>
          </a:prstGeom>
        </p:spPr>
        <p:txBody>
          <a:bodyPr wrap="none">
            <a:spAutoFit/>
          </a:bodyPr>
          <a:lstStyle/>
          <a:p>
            <a:r>
              <a:rPr lang="ja-JP" altLang="en-US" sz="3600" dirty="0" smtClean="0">
                <a:solidFill>
                  <a:srgbClr val="FF0000"/>
                </a:solidFill>
              </a:rPr>
              <a:t>光ファイバー</a:t>
            </a:r>
            <a:r>
              <a:rPr lang="en-US" altLang="ja-JP" sz="3600" dirty="0" smtClean="0">
                <a:solidFill>
                  <a:srgbClr val="FF0000"/>
                </a:solidFill>
              </a:rPr>
              <a:t>SPR</a:t>
            </a:r>
            <a:r>
              <a:rPr lang="ja-JP" altLang="en-US" sz="3600" dirty="0" smtClean="0">
                <a:solidFill>
                  <a:srgbClr val="FF0000"/>
                </a:solidFill>
              </a:rPr>
              <a:t>センサーの構造</a:t>
            </a:r>
            <a:endParaRPr lang="ja-JP" altLang="en-US" sz="3600" dirty="0">
              <a:solidFill>
                <a:srgbClr val="FF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458" y="1268760"/>
            <a:ext cx="4183305"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348520" y="5981626"/>
            <a:ext cx="4183305" cy="369332"/>
          </a:xfrm>
          <a:prstGeom prst="rect">
            <a:avLst/>
          </a:prstGeom>
          <a:noFill/>
        </p:spPr>
        <p:txBody>
          <a:bodyPr wrap="square" rtlCol="0">
            <a:spAutoFit/>
          </a:bodyPr>
          <a:lstStyle/>
          <a:p>
            <a:r>
              <a:rPr kumimoji="1" lang="ja-JP" altLang="en-US" dirty="0" smtClean="0"/>
              <a:t>光ファイバー</a:t>
            </a:r>
            <a:r>
              <a:rPr kumimoji="1" lang="en-US" altLang="ja-JP" dirty="0" smtClean="0"/>
              <a:t>SPR</a:t>
            </a:r>
            <a:r>
              <a:rPr kumimoji="1" lang="ja-JP" altLang="en-US" dirty="0" smtClean="0"/>
              <a:t>センサーの実験系</a:t>
            </a:r>
            <a:endParaRPr kumimoji="1" lang="ja-JP" altLang="en-US" dirty="0"/>
          </a:p>
        </p:txBody>
      </p:sp>
      <p:sp>
        <p:nvSpPr>
          <p:cNvPr id="7" name="テキスト ボックス 6"/>
          <p:cNvSpPr txBox="1"/>
          <p:nvPr/>
        </p:nvSpPr>
        <p:spPr>
          <a:xfrm>
            <a:off x="4716016" y="1268760"/>
            <a:ext cx="3960440" cy="830997"/>
          </a:xfrm>
          <a:prstGeom prst="rect">
            <a:avLst/>
          </a:prstGeom>
          <a:noFill/>
        </p:spPr>
        <p:txBody>
          <a:bodyPr wrap="square" rtlCol="0">
            <a:spAutoFit/>
          </a:bodyPr>
          <a:lstStyle/>
          <a:p>
            <a:r>
              <a:rPr kumimoji="1" lang="ja-JP" altLang="en-US" sz="2400" b="1" dirty="0" smtClean="0"/>
              <a:t>センサーの先端に銀を用いている理由</a:t>
            </a:r>
            <a:endParaRPr kumimoji="1" lang="ja-JP" altLang="en-US" sz="2400" b="1" dirty="0"/>
          </a:p>
        </p:txBody>
      </p:sp>
      <p:sp>
        <p:nvSpPr>
          <p:cNvPr id="8" name="下矢印 7"/>
          <p:cNvSpPr/>
          <p:nvPr/>
        </p:nvSpPr>
        <p:spPr>
          <a:xfrm>
            <a:off x="6156176" y="2191056"/>
            <a:ext cx="792088" cy="5371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716016" y="2926813"/>
            <a:ext cx="3960440" cy="2308324"/>
          </a:xfrm>
          <a:prstGeom prst="rect">
            <a:avLst/>
          </a:prstGeom>
          <a:noFill/>
        </p:spPr>
        <p:txBody>
          <a:bodyPr wrap="square" rtlCol="0">
            <a:spAutoFit/>
          </a:bodyPr>
          <a:lstStyle/>
          <a:p>
            <a:r>
              <a:rPr kumimoji="1" lang="ja-JP" altLang="en-US" sz="2400" b="1" dirty="0" smtClean="0"/>
              <a:t>センサーの先端は光は全反射しないため、センシングをしていない。そのため先端部は光を反射させるためのものであり、金よりも反射率が高い銀を用いている</a:t>
            </a:r>
            <a:endParaRPr kumimoji="1" lang="ja-JP" altLang="en-US" sz="2400" b="1" dirty="0"/>
          </a:p>
        </p:txBody>
      </p:sp>
    </p:spTree>
    <p:extLst>
      <p:ext uri="{BB962C8B-B14F-4D97-AF65-F5344CB8AC3E}">
        <p14:creationId xmlns:p14="http://schemas.microsoft.com/office/powerpoint/2010/main" val="2293338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7989" y="345886"/>
            <a:ext cx="7510988" cy="523220"/>
          </a:xfrm>
          <a:prstGeom prst="rect">
            <a:avLst/>
          </a:prstGeom>
          <a:noFill/>
          <a:ln>
            <a:noFill/>
          </a:ln>
        </p:spPr>
        <p:txBody>
          <a:bodyPr wrap="square" rtlCol="0">
            <a:spAutoFit/>
          </a:bodyPr>
          <a:lstStyle/>
          <a:p>
            <a:r>
              <a:rPr kumimoji="1" lang="ja-JP" altLang="en-US" sz="2800" b="1" dirty="0" smtClean="0">
                <a:solidFill>
                  <a:srgbClr val="FF0000"/>
                </a:solidFill>
              </a:rPr>
              <a:t>デュアルカラー光ファイバー</a:t>
            </a:r>
            <a:r>
              <a:rPr kumimoji="1" lang="en-US" altLang="ja-JP" sz="2800" b="1" dirty="0" smtClean="0">
                <a:solidFill>
                  <a:srgbClr val="FF0000"/>
                </a:solidFill>
              </a:rPr>
              <a:t>SPR</a:t>
            </a:r>
            <a:r>
              <a:rPr kumimoji="1" lang="ja-JP" altLang="en-US" sz="2800" b="1" dirty="0" smtClean="0">
                <a:solidFill>
                  <a:srgbClr val="FF0000"/>
                </a:solidFill>
              </a:rPr>
              <a:t>センサーの原理</a:t>
            </a:r>
            <a:endParaRPr kumimoji="1" lang="ja-JP" altLang="en-US" sz="2800" b="1"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285" y="1268760"/>
            <a:ext cx="4220777" cy="4562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450927" y="6031469"/>
            <a:ext cx="4386949" cy="369332"/>
          </a:xfrm>
          <a:prstGeom prst="rect">
            <a:avLst/>
          </a:prstGeom>
          <a:noFill/>
        </p:spPr>
        <p:txBody>
          <a:bodyPr wrap="square" rtlCol="0">
            <a:spAutoFit/>
          </a:bodyPr>
          <a:lstStyle/>
          <a:p>
            <a:r>
              <a:rPr kumimoji="1" lang="ja-JP" altLang="en-US" dirty="0" smtClean="0"/>
              <a:t>反射率差分法によるセンシング原理</a:t>
            </a:r>
            <a:endParaRPr kumimoji="1" lang="ja-JP" altLang="en-US" dirty="0"/>
          </a:p>
        </p:txBody>
      </p:sp>
      <p:sp>
        <p:nvSpPr>
          <p:cNvPr id="8" name="上矢印 7"/>
          <p:cNvSpPr/>
          <p:nvPr/>
        </p:nvSpPr>
        <p:spPr>
          <a:xfrm>
            <a:off x="1215319" y="1978807"/>
            <a:ext cx="199407" cy="1872208"/>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下矢印 8"/>
          <p:cNvSpPr/>
          <p:nvPr/>
        </p:nvSpPr>
        <p:spPr>
          <a:xfrm>
            <a:off x="3109684" y="2852936"/>
            <a:ext cx="199407" cy="18243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 name="正方形/長方形 2"/>
              <p:cNvSpPr/>
              <p:nvPr/>
            </p:nvSpPr>
            <p:spPr>
              <a:xfrm>
                <a:off x="5382898" y="4654792"/>
                <a:ext cx="2892267" cy="9500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ja-JP" altLang="ja-JP" sz="2800" i="1">
                              <a:latin typeface="Cambria Math"/>
                            </a:rPr>
                          </m:ctrlPr>
                        </m:sSubPr>
                        <m:e>
                          <m:r>
                            <a:rPr lang="en-US" altLang="ja-JP" sz="2800" i="1">
                              <a:latin typeface="Cambria Math"/>
                            </a:rPr>
                            <m:t>𝑘</m:t>
                          </m:r>
                        </m:e>
                        <m:sub>
                          <m:r>
                            <a:rPr lang="en-US" altLang="ja-JP" sz="2800" i="1">
                              <a:latin typeface="Cambria Math"/>
                            </a:rPr>
                            <m:t>𝑥</m:t>
                          </m:r>
                        </m:sub>
                      </m:sSub>
                      <m:r>
                        <a:rPr lang="en-US" altLang="ja-JP" sz="2800" i="1">
                          <a:latin typeface="Cambria Math"/>
                        </a:rPr>
                        <m:t>=</m:t>
                      </m:r>
                      <m:f>
                        <m:fPr>
                          <m:ctrlPr>
                            <a:rPr lang="ja-JP" altLang="ja-JP" sz="2800" i="1">
                              <a:latin typeface="Cambria Math"/>
                            </a:rPr>
                          </m:ctrlPr>
                        </m:fPr>
                        <m:num>
                          <m:r>
                            <m:rPr>
                              <m:sty m:val="p"/>
                            </m:rPr>
                            <a:rPr lang="ja-JP" altLang="ja-JP" sz="2800">
                              <a:latin typeface="Cambria Math"/>
                            </a:rPr>
                            <m:t>ω</m:t>
                          </m:r>
                        </m:num>
                        <m:den>
                          <m:r>
                            <m:rPr>
                              <m:sty m:val="p"/>
                            </m:rPr>
                            <a:rPr lang="en-US" altLang="ja-JP" sz="2800">
                              <a:latin typeface="Cambria Math"/>
                            </a:rPr>
                            <m:t>c</m:t>
                          </m:r>
                        </m:den>
                      </m:f>
                      <m:sSup>
                        <m:sSupPr>
                          <m:ctrlPr>
                            <a:rPr lang="ja-JP" altLang="ja-JP" sz="2800" i="1">
                              <a:latin typeface="Cambria Math"/>
                            </a:rPr>
                          </m:ctrlPr>
                        </m:sSupPr>
                        <m:e>
                          <m:r>
                            <a:rPr lang="en-US" altLang="ja-JP" sz="2800" i="1">
                              <a:latin typeface="Cambria Math"/>
                            </a:rPr>
                            <m:t>(</m:t>
                          </m:r>
                          <m:f>
                            <m:fPr>
                              <m:ctrlPr>
                                <a:rPr lang="ja-JP" altLang="ja-JP" sz="2800" i="1">
                                  <a:latin typeface="Cambria Math"/>
                                </a:rPr>
                              </m:ctrlPr>
                            </m:fPr>
                            <m:num>
                              <m:sSub>
                                <m:sSubPr>
                                  <m:ctrlPr>
                                    <a:rPr lang="ja-JP" altLang="ja-JP" sz="2800" i="1">
                                      <a:latin typeface="Cambria Math"/>
                                    </a:rPr>
                                  </m:ctrlPr>
                                </m:sSubPr>
                                <m:e>
                                  <m:r>
                                    <a:rPr lang="en-US" altLang="ja-JP" sz="2800" i="1">
                                      <a:latin typeface="Cambria Math"/>
                                    </a:rPr>
                                    <m:t>𝜀</m:t>
                                  </m:r>
                                </m:e>
                                <m:sub>
                                  <m:r>
                                    <a:rPr lang="en-US" altLang="ja-JP" sz="2800" i="1">
                                      <a:latin typeface="Cambria Math"/>
                                    </a:rPr>
                                    <m:t>1</m:t>
                                  </m:r>
                                </m:sub>
                              </m:sSub>
                              <m:sSub>
                                <m:sSubPr>
                                  <m:ctrlPr>
                                    <a:rPr lang="ja-JP" altLang="ja-JP" sz="2800" i="1">
                                      <a:latin typeface="Cambria Math"/>
                                    </a:rPr>
                                  </m:ctrlPr>
                                </m:sSubPr>
                                <m:e>
                                  <m:r>
                                    <a:rPr lang="en-US" altLang="ja-JP" sz="2800" i="1">
                                      <a:latin typeface="Cambria Math"/>
                                    </a:rPr>
                                    <m:t>𝜀</m:t>
                                  </m:r>
                                </m:e>
                                <m:sub>
                                  <m:r>
                                    <a:rPr lang="en-US" altLang="ja-JP" sz="2800" i="1">
                                      <a:latin typeface="Cambria Math"/>
                                    </a:rPr>
                                    <m:t>2</m:t>
                                  </m:r>
                                </m:sub>
                              </m:sSub>
                            </m:num>
                            <m:den>
                              <m:sSub>
                                <m:sSubPr>
                                  <m:ctrlPr>
                                    <a:rPr lang="ja-JP" altLang="ja-JP" sz="2800" i="1">
                                      <a:latin typeface="Cambria Math"/>
                                    </a:rPr>
                                  </m:ctrlPr>
                                </m:sSubPr>
                                <m:e>
                                  <m:r>
                                    <a:rPr lang="en-US" altLang="ja-JP" sz="2800" i="1">
                                      <a:latin typeface="Cambria Math"/>
                                    </a:rPr>
                                    <m:t>𝜀</m:t>
                                  </m:r>
                                </m:e>
                                <m:sub>
                                  <m:r>
                                    <a:rPr lang="en-US" altLang="ja-JP" sz="2800" i="1">
                                      <a:latin typeface="Cambria Math"/>
                                    </a:rPr>
                                    <m:t>1</m:t>
                                  </m:r>
                                </m:sub>
                              </m:sSub>
                              <m:sSub>
                                <m:sSubPr>
                                  <m:ctrlPr>
                                    <a:rPr lang="ja-JP" altLang="ja-JP" sz="2800" i="1">
                                      <a:latin typeface="Cambria Math"/>
                                    </a:rPr>
                                  </m:ctrlPr>
                                </m:sSubPr>
                                <m:e>
                                  <m:r>
                                    <a:rPr lang="en-US" altLang="ja-JP" sz="2800" i="1">
                                      <a:latin typeface="Cambria Math"/>
                                    </a:rPr>
                                    <m:t>+</m:t>
                                  </m:r>
                                  <m:r>
                                    <a:rPr lang="en-US" altLang="ja-JP" sz="2800" i="1">
                                      <a:latin typeface="Cambria Math"/>
                                    </a:rPr>
                                    <m:t>𝜀</m:t>
                                  </m:r>
                                </m:e>
                                <m:sub>
                                  <m:r>
                                    <a:rPr lang="en-US" altLang="ja-JP" sz="2800" i="1">
                                      <a:latin typeface="Cambria Math"/>
                                    </a:rPr>
                                    <m:t>2</m:t>
                                  </m:r>
                                </m:sub>
                              </m:sSub>
                            </m:den>
                          </m:f>
                          <m:r>
                            <a:rPr lang="en-US" altLang="ja-JP" sz="2800" i="1">
                              <a:latin typeface="Cambria Math"/>
                            </a:rPr>
                            <m:t>)</m:t>
                          </m:r>
                        </m:e>
                        <m:sup>
                          <m:f>
                            <m:fPr>
                              <m:ctrlPr>
                                <a:rPr lang="ja-JP" altLang="ja-JP" sz="2800" i="1">
                                  <a:latin typeface="Cambria Math"/>
                                </a:rPr>
                              </m:ctrlPr>
                            </m:fPr>
                            <m:num>
                              <m:r>
                                <a:rPr lang="en-US" altLang="ja-JP" sz="2800" i="1">
                                  <a:latin typeface="Cambria Math"/>
                                </a:rPr>
                                <m:t>1</m:t>
                              </m:r>
                            </m:num>
                            <m:den>
                              <m:r>
                                <a:rPr lang="en-US" altLang="ja-JP" sz="2800" i="1">
                                  <a:latin typeface="Cambria Math"/>
                                </a:rPr>
                                <m:t>2</m:t>
                              </m:r>
                            </m:den>
                          </m:f>
                        </m:sup>
                      </m:sSup>
                    </m:oMath>
                  </m:oMathPara>
                </a14:m>
                <a:endParaRPr lang="ja-JP" altLang="ja-JP" sz="2800" dirty="0"/>
              </a:p>
            </p:txBody>
          </p:sp>
        </mc:Choice>
        <mc:Fallback xmlns="">
          <p:sp>
            <p:nvSpPr>
              <p:cNvPr id="3" name="正方形/長方形 2"/>
              <p:cNvSpPr>
                <a:spLocks noRot="1" noChangeAspect="1" noMove="1" noResize="1" noEditPoints="1" noAdjustHandles="1" noChangeArrowheads="1" noChangeShapeType="1" noTextEdit="1"/>
              </p:cNvSpPr>
              <p:nvPr/>
            </p:nvSpPr>
            <p:spPr>
              <a:xfrm>
                <a:off x="5382898" y="4654792"/>
                <a:ext cx="2892267" cy="950068"/>
              </a:xfrm>
              <a:prstGeom prst="rect">
                <a:avLst/>
              </a:prstGeom>
              <a:blipFill rotWithShape="1">
                <a:blip r:embed="rId4"/>
                <a:stretch>
                  <a:fillRect/>
                </a:stretch>
              </a:blipFill>
            </p:spPr>
            <p:txBody>
              <a:bodyPr/>
              <a:lstStyle/>
              <a:p>
                <a:r>
                  <a:rPr lang="ja-JP" altLang="en-US">
                    <a:noFill/>
                  </a:rPr>
                  <a:t> </a:t>
                </a:r>
              </a:p>
            </p:txBody>
          </p:sp>
        </mc:Fallback>
      </mc:AlternateContent>
      <p:sp>
        <p:nvSpPr>
          <p:cNvPr id="10" name="テキスト ボックス 9"/>
          <p:cNvSpPr txBox="1"/>
          <p:nvPr/>
        </p:nvSpPr>
        <p:spPr>
          <a:xfrm>
            <a:off x="4837876" y="869106"/>
            <a:ext cx="3694564" cy="830997"/>
          </a:xfrm>
          <a:prstGeom prst="rect">
            <a:avLst/>
          </a:prstGeom>
          <a:noFill/>
        </p:spPr>
        <p:txBody>
          <a:bodyPr wrap="square" rtlCol="0">
            <a:spAutoFit/>
          </a:bodyPr>
          <a:lstStyle/>
          <a:p>
            <a:r>
              <a:rPr kumimoji="1" lang="ja-JP" altLang="en-US" sz="2400" b="1" dirty="0" smtClean="0"/>
              <a:t>屈折率によって共鳴波長が変化する理由</a:t>
            </a:r>
            <a:endParaRPr kumimoji="1" lang="ja-JP" altLang="en-US" sz="2400" b="1" dirty="0"/>
          </a:p>
        </p:txBody>
      </p:sp>
      <p:sp>
        <p:nvSpPr>
          <p:cNvPr id="11" name="下矢印 10"/>
          <p:cNvSpPr/>
          <p:nvPr/>
        </p:nvSpPr>
        <p:spPr>
          <a:xfrm>
            <a:off x="6012160" y="1700103"/>
            <a:ext cx="1224136" cy="648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680012" y="2458326"/>
            <a:ext cx="3888432" cy="1938992"/>
          </a:xfrm>
          <a:prstGeom prst="rect">
            <a:avLst/>
          </a:prstGeom>
          <a:noFill/>
        </p:spPr>
        <p:txBody>
          <a:bodyPr wrap="square" rtlCol="0">
            <a:spAutoFit/>
          </a:bodyPr>
          <a:lstStyle/>
          <a:p>
            <a:r>
              <a:rPr kumimoji="1" lang="ja-JP" altLang="en-US" sz="2400" b="1" dirty="0" smtClean="0"/>
              <a:t>屈折率が変わると波長が変化する。したがって、表面プラズモン共鳴を起こすための波長も変化するため共鳴波長も変化する</a:t>
            </a:r>
            <a:endParaRPr kumimoji="1" lang="ja-JP" altLang="en-US" sz="2400" b="1" dirty="0"/>
          </a:p>
        </p:txBody>
      </p:sp>
    </p:spTree>
    <p:extLst>
      <p:ext uri="{BB962C8B-B14F-4D97-AF65-F5344CB8AC3E}">
        <p14:creationId xmlns:p14="http://schemas.microsoft.com/office/powerpoint/2010/main" val="3355193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7989" y="256293"/>
            <a:ext cx="5583390" cy="646331"/>
          </a:xfrm>
          <a:prstGeom prst="rect">
            <a:avLst/>
          </a:prstGeom>
          <a:noFill/>
        </p:spPr>
        <p:txBody>
          <a:bodyPr wrap="square" rtlCol="0">
            <a:spAutoFit/>
          </a:bodyPr>
          <a:lstStyle/>
          <a:p>
            <a:r>
              <a:rPr kumimoji="1" lang="ja-JP" altLang="en-US" sz="3600" b="1" dirty="0" smtClean="0">
                <a:solidFill>
                  <a:srgbClr val="FF0000"/>
                </a:solidFill>
              </a:rPr>
              <a:t>検出限界（屈折率分解能）</a:t>
            </a:r>
            <a:endParaRPr kumimoji="1" lang="ja-JP" altLang="en-US" sz="3600" b="1" dirty="0">
              <a:solidFill>
                <a:srgbClr val="FF0000"/>
              </a:solidFill>
            </a:endParaRPr>
          </a:p>
        </p:txBody>
      </p:sp>
      <mc:AlternateContent xmlns:mc="http://schemas.openxmlformats.org/markup-compatibility/2006" xmlns:a14="http://schemas.microsoft.com/office/drawing/2010/main">
        <mc:Choice Requires="a14">
          <p:sp>
            <p:nvSpPr>
              <p:cNvPr id="3" name="正方形/長方形 2"/>
              <p:cNvSpPr/>
              <p:nvPr/>
            </p:nvSpPr>
            <p:spPr>
              <a:xfrm>
                <a:off x="317989" y="902624"/>
                <a:ext cx="8508022" cy="199689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ja-JP" altLang="ja-JP" sz="2800" i="1">
                              <a:latin typeface="Cambria Math"/>
                            </a:rPr>
                          </m:ctrlPr>
                        </m:sSupPr>
                        <m:e>
                          <m:r>
                            <a:rPr lang="en-US" altLang="ja-JP" sz="2800" i="1">
                              <a:latin typeface="Cambria Math"/>
                            </a:rPr>
                            <m:t>𝛥</m:t>
                          </m:r>
                          <m:r>
                            <a:rPr lang="en-US" altLang="ja-JP" sz="2800" i="1">
                              <a:latin typeface="Cambria Math"/>
                            </a:rPr>
                            <m:t>𝑅</m:t>
                          </m:r>
                        </m:e>
                        <m:sup>
                          <m:r>
                            <a:rPr lang="en-US" altLang="ja-JP" sz="2800" i="1">
                              <a:latin typeface="Cambria Math"/>
                            </a:rPr>
                            <m:t>2</m:t>
                          </m:r>
                        </m:sup>
                      </m:sSup>
                      <m:r>
                        <a:rPr lang="en-US" altLang="ja-JP" sz="2800" i="1">
                          <a:latin typeface="Cambria Math"/>
                        </a:rPr>
                        <m:t>=</m:t>
                      </m:r>
                      <m:f>
                        <m:fPr>
                          <m:ctrlPr>
                            <a:rPr lang="ja-JP" altLang="ja-JP" sz="2800" i="1">
                              <a:latin typeface="Cambria Math"/>
                            </a:rPr>
                          </m:ctrlPr>
                        </m:fPr>
                        <m:num>
                          <m:r>
                            <a:rPr lang="en-US" altLang="ja-JP" sz="2800" i="1">
                              <a:latin typeface="Cambria Math"/>
                            </a:rPr>
                            <m:t>1</m:t>
                          </m:r>
                        </m:num>
                        <m:den>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𝑎𝑖𝑟</m:t>
                              </m:r>
                            </m:sub>
                          </m:sSub>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𝐵𝐺</m:t>
                              </m:r>
                            </m:sub>
                          </m:sSub>
                          <m:r>
                            <a:rPr lang="en-US" altLang="ja-JP" sz="2800" i="1">
                              <a:latin typeface="Cambria Math"/>
                            </a:rPr>
                            <m:t>)</m:t>
                          </m:r>
                        </m:den>
                      </m:f>
                      <m:sSup>
                        <m:sSupPr>
                          <m:ctrlPr>
                            <a:rPr lang="ja-JP" altLang="ja-JP" sz="2800" i="1">
                              <a:latin typeface="Cambria Math"/>
                            </a:rPr>
                          </m:ctrlPr>
                        </m:sSupPr>
                        <m:e>
                          <m:sSub>
                            <m:sSubPr>
                              <m:ctrlPr>
                                <a:rPr lang="ja-JP" altLang="ja-JP" sz="2800" i="1">
                                  <a:latin typeface="Cambria Math"/>
                                </a:rPr>
                              </m:ctrlPr>
                            </m:sSubPr>
                            <m:e>
                              <m:r>
                                <a:rPr lang="en-US" altLang="ja-JP" sz="2800" i="1">
                                  <a:latin typeface="Cambria Math"/>
                                </a:rPr>
                                <m:t>𝛥</m:t>
                              </m:r>
                              <m:r>
                                <a:rPr lang="en-US" altLang="ja-JP" sz="2800" i="1">
                                  <a:latin typeface="Cambria Math"/>
                                </a:rPr>
                                <m:t>𝑉</m:t>
                              </m:r>
                            </m:e>
                            <m:sub>
                              <m:r>
                                <a:rPr lang="en-US" altLang="ja-JP" sz="2800" i="1">
                                  <a:latin typeface="Cambria Math"/>
                                </a:rPr>
                                <m:t>𝑠𝑖𝑔</m:t>
                              </m:r>
                            </m:sub>
                          </m:sSub>
                        </m:e>
                        <m:sup>
                          <m:r>
                            <a:rPr lang="en-US" altLang="ja-JP" sz="2800" i="1">
                              <a:latin typeface="Cambria Math"/>
                            </a:rPr>
                            <m:t>2</m:t>
                          </m:r>
                        </m:sup>
                      </m:sSup>
                      <m:r>
                        <a:rPr lang="en-US" altLang="ja-JP" sz="2800" i="1">
                          <a:latin typeface="Cambria Math"/>
                        </a:rPr>
                        <m:t>+</m:t>
                      </m:r>
                      <m:f>
                        <m:fPr>
                          <m:ctrlPr>
                            <a:rPr lang="ja-JP" altLang="ja-JP" sz="2800" i="1">
                              <a:latin typeface="Cambria Math"/>
                            </a:rPr>
                          </m:ctrlPr>
                        </m:fPr>
                        <m:num>
                          <m:sSup>
                            <m:sSupPr>
                              <m:ctrlPr>
                                <a:rPr lang="ja-JP" altLang="ja-JP" sz="2800" i="1">
                                  <a:latin typeface="Cambria Math"/>
                                </a:rPr>
                              </m:ctrlPr>
                            </m:sSupPr>
                            <m:e>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𝑠𝑖𝑔</m:t>
                                  </m:r>
                                </m:sub>
                              </m:sSub>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𝐵𝐺</m:t>
                                  </m:r>
                                </m:sub>
                              </m:sSub>
                              <m:r>
                                <a:rPr lang="en-US" altLang="ja-JP" sz="2800" i="1">
                                  <a:latin typeface="Cambria Math"/>
                                </a:rPr>
                                <m:t>)</m:t>
                              </m:r>
                            </m:e>
                            <m:sup>
                              <m:r>
                                <a:rPr lang="en-US" altLang="ja-JP" sz="2800" i="1">
                                  <a:latin typeface="Cambria Math"/>
                                </a:rPr>
                                <m:t>2</m:t>
                              </m:r>
                            </m:sup>
                          </m:sSup>
                        </m:num>
                        <m:den>
                          <m:sSup>
                            <m:sSupPr>
                              <m:ctrlPr>
                                <a:rPr lang="ja-JP" altLang="ja-JP" sz="2800" i="1">
                                  <a:latin typeface="Cambria Math"/>
                                </a:rPr>
                              </m:ctrlPr>
                            </m:sSupPr>
                            <m:e>
                              <m:d>
                                <m:dPr>
                                  <m:ctrlPr>
                                    <a:rPr lang="ja-JP" altLang="ja-JP" sz="2800" i="1">
                                      <a:latin typeface="Cambria Math"/>
                                    </a:rPr>
                                  </m:ctrlPr>
                                </m:dPr>
                                <m:e>
                                  <m:sSub>
                                    <m:sSubPr>
                                      <m:ctrlPr>
                                        <a:rPr lang="ja-JP" altLang="ja-JP" sz="2800" i="1">
                                          <a:latin typeface="Cambria Math"/>
                                        </a:rPr>
                                      </m:ctrlPr>
                                    </m:sSubPr>
                                    <m:e>
                                      <m:r>
                                        <a:rPr lang="en-US" altLang="ja-JP" sz="2800" i="1">
                                          <a:latin typeface="Cambria Math"/>
                                        </a:rPr>
                                        <m:t>𝑉</m:t>
                                      </m:r>
                                    </m:e>
                                    <m:sub>
                                      <m:r>
                                        <a:rPr lang="en-US" altLang="ja-JP" sz="2800" i="1">
                                          <a:latin typeface="Cambria Math"/>
                                        </a:rPr>
                                        <m:t>𝑎𝑖𝑟</m:t>
                                      </m:r>
                                    </m:sub>
                                  </m:sSub>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𝐵𝐺</m:t>
                                      </m:r>
                                    </m:sub>
                                  </m:sSub>
                                </m:e>
                              </m:d>
                            </m:e>
                            <m:sup>
                              <m:r>
                                <a:rPr lang="en-US" altLang="ja-JP" sz="2800" i="1">
                                  <a:latin typeface="Cambria Math"/>
                                </a:rPr>
                                <m:t>4</m:t>
                              </m:r>
                            </m:sup>
                          </m:sSup>
                        </m:den>
                      </m:f>
                      <m:r>
                        <a:rPr lang="en-US" altLang="ja-JP" sz="2800" i="1">
                          <a:latin typeface="Cambria Math"/>
                        </a:rPr>
                        <m:t>𝛥</m:t>
                      </m:r>
                      <m:sSup>
                        <m:sSupPr>
                          <m:ctrlPr>
                            <a:rPr lang="ja-JP" altLang="ja-JP" sz="2800" i="1">
                              <a:latin typeface="Cambria Math"/>
                            </a:rPr>
                          </m:ctrlPr>
                        </m:sSupPr>
                        <m:e>
                          <m:sSub>
                            <m:sSubPr>
                              <m:ctrlPr>
                                <a:rPr lang="ja-JP" altLang="ja-JP" sz="2800" i="1">
                                  <a:latin typeface="Cambria Math"/>
                                </a:rPr>
                              </m:ctrlPr>
                            </m:sSubPr>
                            <m:e>
                              <m:r>
                                <a:rPr lang="en-US" altLang="ja-JP" sz="2800" i="1">
                                  <a:latin typeface="Cambria Math"/>
                                </a:rPr>
                                <m:t>𝑉</m:t>
                              </m:r>
                            </m:e>
                            <m:sub>
                              <m:r>
                                <a:rPr lang="en-US" altLang="ja-JP" sz="2800" i="1">
                                  <a:latin typeface="Cambria Math"/>
                                </a:rPr>
                                <m:t>𝑎𝑖𝑟</m:t>
                              </m:r>
                            </m:sub>
                          </m:sSub>
                        </m:e>
                        <m:sup>
                          <m:r>
                            <a:rPr lang="en-US" altLang="ja-JP" sz="2800" i="1">
                              <a:latin typeface="Cambria Math"/>
                            </a:rPr>
                            <m:t>2</m:t>
                          </m:r>
                        </m:sup>
                      </m:sSup>
                      <m:r>
                        <a:rPr lang="en-US" altLang="ja-JP" sz="2800" i="1">
                          <a:latin typeface="Cambria Math"/>
                        </a:rPr>
                        <m:t>+</m:t>
                      </m:r>
                      <m:f>
                        <m:fPr>
                          <m:ctrlPr>
                            <a:rPr lang="ja-JP" altLang="ja-JP" sz="2800" i="1">
                              <a:latin typeface="Cambria Math"/>
                            </a:rPr>
                          </m:ctrlPr>
                        </m:fPr>
                        <m:num>
                          <m:sSup>
                            <m:sSupPr>
                              <m:ctrlPr>
                                <a:rPr lang="ja-JP" altLang="ja-JP" sz="2800" i="1">
                                  <a:latin typeface="Cambria Math"/>
                                </a:rPr>
                              </m:ctrlPr>
                            </m:sSupPr>
                            <m:e>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𝑠𝑖𝑔</m:t>
                                  </m:r>
                                </m:sub>
                              </m:sSub>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𝐵𝐺</m:t>
                                  </m:r>
                                </m:sub>
                              </m:sSub>
                              <m:r>
                                <a:rPr lang="en-US" altLang="ja-JP" sz="2800" i="1">
                                  <a:latin typeface="Cambria Math"/>
                                </a:rPr>
                                <m:t>)</m:t>
                              </m:r>
                            </m:e>
                            <m:sup>
                              <m:r>
                                <a:rPr lang="en-US" altLang="ja-JP" sz="2800" i="1">
                                  <a:latin typeface="Cambria Math"/>
                                </a:rPr>
                                <m:t>2</m:t>
                              </m:r>
                            </m:sup>
                          </m:sSup>
                        </m:num>
                        <m:den>
                          <m:sSup>
                            <m:sSupPr>
                              <m:ctrlPr>
                                <a:rPr lang="ja-JP" altLang="ja-JP" sz="2800" i="1">
                                  <a:latin typeface="Cambria Math"/>
                                </a:rPr>
                              </m:ctrlPr>
                            </m:sSupPr>
                            <m:e>
                              <m:d>
                                <m:dPr>
                                  <m:ctrlPr>
                                    <a:rPr lang="ja-JP" altLang="ja-JP" sz="2800" i="1">
                                      <a:latin typeface="Cambria Math"/>
                                    </a:rPr>
                                  </m:ctrlPr>
                                </m:dPr>
                                <m:e>
                                  <m:sSub>
                                    <m:sSubPr>
                                      <m:ctrlPr>
                                        <a:rPr lang="ja-JP" altLang="ja-JP" sz="2800" i="1">
                                          <a:latin typeface="Cambria Math"/>
                                        </a:rPr>
                                      </m:ctrlPr>
                                    </m:sSubPr>
                                    <m:e>
                                      <m:r>
                                        <a:rPr lang="en-US" altLang="ja-JP" sz="2800" i="1">
                                          <a:latin typeface="Cambria Math"/>
                                        </a:rPr>
                                        <m:t>𝑉</m:t>
                                      </m:r>
                                    </m:e>
                                    <m:sub>
                                      <m:r>
                                        <a:rPr lang="en-US" altLang="ja-JP" sz="2800" i="1">
                                          <a:latin typeface="Cambria Math"/>
                                        </a:rPr>
                                        <m:t>𝑎𝑖𝑟</m:t>
                                      </m:r>
                                    </m:sub>
                                  </m:sSub>
                                  <m:r>
                                    <a:rPr lang="en-US" altLang="ja-JP" sz="2800" i="1">
                                      <a:latin typeface="Cambria Math"/>
                                    </a:rPr>
                                    <m:t>−</m:t>
                                  </m:r>
                                  <m:sSub>
                                    <m:sSubPr>
                                      <m:ctrlPr>
                                        <a:rPr lang="ja-JP" altLang="ja-JP" sz="2800" i="1">
                                          <a:latin typeface="Cambria Math"/>
                                        </a:rPr>
                                      </m:ctrlPr>
                                    </m:sSubPr>
                                    <m:e>
                                      <m:r>
                                        <a:rPr lang="en-US" altLang="ja-JP" sz="2800" i="1">
                                          <a:latin typeface="Cambria Math"/>
                                        </a:rPr>
                                        <m:t>𝑉</m:t>
                                      </m:r>
                                    </m:e>
                                    <m:sub>
                                      <m:r>
                                        <a:rPr lang="en-US" altLang="ja-JP" sz="2800" i="1">
                                          <a:latin typeface="Cambria Math"/>
                                        </a:rPr>
                                        <m:t>𝐵𝐺</m:t>
                                      </m:r>
                                    </m:sub>
                                  </m:sSub>
                                </m:e>
                              </m:d>
                            </m:e>
                            <m:sup>
                              <m:r>
                                <a:rPr lang="en-US" altLang="ja-JP" sz="2800" i="1">
                                  <a:latin typeface="Cambria Math"/>
                                </a:rPr>
                                <m:t>4</m:t>
                              </m:r>
                            </m:sup>
                          </m:sSup>
                        </m:den>
                      </m:f>
                      <m:r>
                        <a:rPr lang="en-US" altLang="ja-JP" sz="2800" i="1">
                          <a:latin typeface="Cambria Math"/>
                        </a:rPr>
                        <m:t>𝛥</m:t>
                      </m:r>
                      <m:sSup>
                        <m:sSupPr>
                          <m:ctrlPr>
                            <a:rPr lang="ja-JP" altLang="ja-JP" sz="2800" i="1">
                              <a:latin typeface="Cambria Math"/>
                            </a:rPr>
                          </m:ctrlPr>
                        </m:sSupPr>
                        <m:e>
                          <m:sSub>
                            <m:sSubPr>
                              <m:ctrlPr>
                                <a:rPr lang="ja-JP" altLang="ja-JP" sz="2800" i="1">
                                  <a:latin typeface="Cambria Math"/>
                                </a:rPr>
                              </m:ctrlPr>
                            </m:sSubPr>
                            <m:e>
                              <m:r>
                                <a:rPr lang="en-US" altLang="ja-JP" sz="2800" i="1">
                                  <a:latin typeface="Cambria Math"/>
                                </a:rPr>
                                <m:t>𝑉</m:t>
                              </m:r>
                            </m:e>
                            <m:sub>
                              <m:r>
                                <a:rPr lang="en-US" altLang="ja-JP" sz="2800" i="1">
                                  <a:latin typeface="Cambria Math"/>
                                </a:rPr>
                                <m:t>𝐵𝐺</m:t>
                              </m:r>
                            </m:sub>
                          </m:sSub>
                        </m:e>
                        <m:sup>
                          <m:r>
                            <a:rPr lang="en-US" altLang="ja-JP" sz="2800" i="1">
                              <a:latin typeface="Cambria Math"/>
                            </a:rPr>
                            <m:t>2</m:t>
                          </m:r>
                        </m:sup>
                      </m:sSup>
                    </m:oMath>
                  </m:oMathPara>
                </a14:m>
                <a:endParaRPr lang="ja-JP" altLang="en-US" sz="2800" dirty="0"/>
              </a:p>
            </p:txBody>
          </p:sp>
        </mc:Choice>
        <mc:Fallback xmlns="">
          <p:sp>
            <p:nvSpPr>
              <p:cNvPr id="3" name="正方形/長方形 2"/>
              <p:cNvSpPr>
                <a:spLocks noRot="1" noChangeAspect="1" noMove="1" noResize="1" noEditPoints="1" noAdjustHandles="1" noChangeArrowheads="1" noChangeShapeType="1" noTextEdit="1"/>
              </p:cNvSpPr>
              <p:nvPr/>
            </p:nvSpPr>
            <p:spPr>
              <a:xfrm>
                <a:off x="344488" y="902623"/>
                <a:ext cx="9217024" cy="2112181"/>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317989" y="3014805"/>
                <a:ext cx="8508022" cy="3229923"/>
              </a:xfrm>
              <a:prstGeom prst="rect">
                <a:avLst/>
              </a:prstGeom>
              <a:noFill/>
            </p:spPr>
            <p:txBody>
              <a:bodyPr wrap="square" rtlCol="0">
                <a:spAutoFit/>
              </a:bodyPr>
              <a:lstStyle/>
              <a:p>
                <a14:m>
                  <m:oMath xmlns:m="http://schemas.openxmlformats.org/officeDocument/2006/math">
                    <m:sSup>
                      <m:sSupPr>
                        <m:ctrlPr>
                          <a:rPr lang="ja-JP" altLang="ja-JP" sz="2400" b="1" i="1">
                            <a:latin typeface="Cambria Math"/>
                          </a:rPr>
                        </m:ctrlPr>
                      </m:sSupPr>
                      <m:e>
                        <m:r>
                          <a:rPr lang="en-US" altLang="ja-JP" sz="2400" b="1" i="1">
                            <a:latin typeface="Cambria Math"/>
                          </a:rPr>
                          <m:t>𝜟</m:t>
                        </m:r>
                        <m:r>
                          <a:rPr lang="en-US" altLang="ja-JP" sz="2400" b="1" i="1">
                            <a:latin typeface="Cambria Math"/>
                          </a:rPr>
                          <m:t>𝑹</m:t>
                        </m:r>
                      </m:e>
                      <m:sup>
                        <m:r>
                          <a:rPr lang="en-US" altLang="ja-JP" sz="2400" b="1" i="1">
                            <a:latin typeface="Cambria Math"/>
                          </a:rPr>
                          <m:t>𝟐</m:t>
                        </m:r>
                      </m:sup>
                    </m:sSup>
                  </m:oMath>
                </a14:m>
                <a:r>
                  <a:rPr kumimoji="1" lang="ja-JP" altLang="en-US" sz="2400" b="1" dirty="0" smtClean="0"/>
                  <a:t>：基準反射率</a:t>
                </a:r>
                <a:endParaRPr kumimoji="1" lang="en-US" altLang="ja-JP" sz="2400" b="1" dirty="0" smtClean="0"/>
              </a:p>
              <a:p>
                <a14:m>
                  <m:oMath xmlns:m="http://schemas.openxmlformats.org/officeDocument/2006/math">
                    <m:sSub>
                      <m:sSubPr>
                        <m:ctrlPr>
                          <a:rPr lang="ja-JP" altLang="ja-JP" sz="2400" b="1" i="1">
                            <a:latin typeface="Cambria Math"/>
                          </a:rPr>
                        </m:ctrlPr>
                      </m:sSubPr>
                      <m:e>
                        <m:r>
                          <a:rPr lang="en-US" altLang="ja-JP" sz="2400" b="1" i="1">
                            <a:latin typeface="Cambria Math"/>
                          </a:rPr>
                          <m:t>𝑽</m:t>
                        </m:r>
                      </m:e>
                      <m:sub>
                        <m:r>
                          <a:rPr lang="en-US" altLang="ja-JP" sz="2400" b="1" i="1">
                            <a:latin typeface="Cambria Math"/>
                          </a:rPr>
                          <m:t>𝒔𝒊𝒈</m:t>
                        </m:r>
                      </m:sub>
                    </m:sSub>
                  </m:oMath>
                </a14:m>
                <a:r>
                  <a:rPr kumimoji="1" lang="ja-JP" altLang="en-US" sz="2400" b="1" dirty="0" smtClean="0"/>
                  <a:t>：被測定対象に対するセンサーの出力電圧</a:t>
                </a:r>
                <a:endParaRPr kumimoji="1" lang="en-US" altLang="ja-JP" sz="2400" b="1" dirty="0" smtClean="0"/>
              </a:p>
              <a:p>
                <a14:m>
                  <m:oMath xmlns:m="http://schemas.openxmlformats.org/officeDocument/2006/math">
                    <m:sSub>
                      <m:sSubPr>
                        <m:ctrlPr>
                          <a:rPr lang="ja-JP" altLang="ja-JP" sz="2400" b="1" i="1">
                            <a:latin typeface="Cambria Math"/>
                          </a:rPr>
                        </m:ctrlPr>
                      </m:sSubPr>
                      <m:e>
                        <m:r>
                          <a:rPr lang="en-US" altLang="ja-JP" sz="2400" b="1" i="1">
                            <a:latin typeface="Cambria Math"/>
                          </a:rPr>
                          <m:t>𝑽</m:t>
                        </m:r>
                      </m:e>
                      <m:sub>
                        <m:r>
                          <a:rPr lang="en-US" altLang="ja-JP" sz="2400" b="1" i="1">
                            <a:latin typeface="Cambria Math"/>
                          </a:rPr>
                          <m:t>𝒂𝒊𝒓</m:t>
                        </m:r>
                      </m:sub>
                    </m:sSub>
                  </m:oMath>
                </a14:m>
                <a:r>
                  <a:rPr kumimoji="1" lang="ja-JP" altLang="en-US" sz="2400" b="1" dirty="0" smtClean="0"/>
                  <a:t>：空気に対するセンサーの出力電圧</a:t>
                </a:r>
                <a:endParaRPr kumimoji="1" lang="en-US" altLang="ja-JP" sz="2400" b="1" dirty="0" smtClean="0"/>
              </a:p>
              <a:p>
                <a14:m>
                  <m:oMath xmlns:m="http://schemas.openxmlformats.org/officeDocument/2006/math">
                    <m:sSub>
                      <m:sSubPr>
                        <m:ctrlPr>
                          <a:rPr lang="ja-JP" altLang="ja-JP" sz="2400" b="1" i="1">
                            <a:latin typeface="Cambria Math"/>
                          </a:rPr>
                        </m:ctrlPr>
                      </m:sSubPr>
                      <m:e>
                        <m:r>
                          <a:rPr lang="en-US" altLang="ja-JP" sz="2400" b="1" i="1">
                            <a:latin typeface="Cambria Math"/>
                          </a:rPr>
                          <m:t>𝑽</m:t>
                        </m:r>
                      </m:e>
                      <m:sub>
                        <m:r>
                          <a:rPr lang="en-US" altLang="ja-JP" sz="2400" b="1" i="1">
                            <a:latin typeface="Cambria Math"/>
                          </a:rPr>
                          <m:t>𝑩𝑮</m:t>
                        </m:r>
                      </m:sub>
                    </m:sSub>
                  </m:oMath>
                </a14:m>
                <a:r>
                  <a:rPr kumimoji="1" lang="ja-JP" altLang="en-US" sz="2400" b="1" dirty="0" smtClean="0"/>
                  <a:t>：背景に対するセンサーの出力電圧</a:t>
                </a:r>
                <a:endParaRPr kumimoji="1" lang="en-US" altLang="ja-JP" sz="2400" b="1" dirty="0" smtClean="0"/>
              </a:p>
              <a:p>
                <a14:m>
                  <m:oMath xmlns:m="http://schemas.openxmlformats.org/officeDocument/2006/math">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𝜟</m:t>
                            </m:r>
                            <m:r>
                              <a:rPr lang="en-US" altLang="ja-JP" sz="2400" b="1" i="1">
                                <a:latin typeface="Cambria Math"/>
                              </a:rPr>
                              <m:t>𝑽</m:t>
                            </m:r>
                          </m:e>
                          <m:sub>
                            <m:r>
                              <a:rPr lang="en-US" altLang="ja-JP" sz="2400" b="1" i="1">
                                <a:latin typeface="Cambria Math"/>
                              </a:rPr>
                              <m:t>𝒔𝒊𝒈</m:t>
                            </m:r>
                          </m:sub>
                        </m:sSub>
                      </m:e>
                      <m:sup>
                        <m:r>
                          <a:rPr lang="en-US" altLang="ja-JP" sz="2400" b="1" i="1">
                            <a:latin typeface="Cambria Math"/>
                          </a:rPr>
                          <m:t>𝟐</m:t>
                        </m:r>
                      </m:sup>
                    </m:sSup>
                  </m:oMath>
                </a14:m>
                <a:r>
                  <a:rPr kumimoji="1" lang="ja-JP" altLang="en-US" sz="2400" b="1" dirty="0" smtClean="0"/>
                  <a:t>：</a:t>
                </a:r>
                <a:r>
                  <a:rPr lang="ja-JP" altLang="en-US" sz="2400" b="1" dirty="0"/>
                  <a:t>被測定対象に対するセンサーの出力</a:t>
                </a:r>
                <a:r>
                  <a:rPr lang="ja-JP" altLang="en-US" sz="2400" b="1" dirty="0" smtClean="0"/>
                  <a:t>電圧の平均二乗誤差</a:t>
                </a:r>
                <a:endParaRPr lang="en-US" altLang="ja-JP" sz="2400" b="1" dirty="0" smtClean="0"/>
              </a:p>
              <a:p>
                <a14:m>
                  <m:oMath xmlns:m="http://schemas.openxmlformats.org/officeDocument/2006/math">
                    <m:r>
                      <a:rPr lang="en-US" altLang="ja-JP" sz="2400" b="1" i="1">
                        <a:latin typeface="Cambria Math"/>
                      </a:rPr>
                      <m:t>𝜟</m:t>
                    </m:r>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𝑽</m:t>
                            </m:r>
                          </m:e>
                          <m:sub>
                            <m:r>
                              <a:rPr lang="en-US" altLang="ja-JP" sz="2400" b="1" i="1">
                                <a:latin typeface="Cambria Math"/>
                              </a:rPr>
                              <m:t>𝒂𝒊𝒓</m:t>
                            </m:r>
                          </m:sub>
                        </m:sSub>
                      </m:e>
                      <m:sup>
                        <m:r>
                          <a:rPr lang="en-US" altLang="ja-JP" sz="2400" b="1" i="1">
                            <a:latin typeface="Cambria Math"/>
                          </a:rPr>
                          <m:t>𝟐</m:t>
                        </m:r>
                      </m:sup>
                    </m:sSup>
                  </m:oMath>
                </a14:m>
                <a:r>
                  <a:rPr kumimoji="1" lang="ja-JP" altLang="en-US" sz="2400" b="1" dirty="0" smtClean="0"/>
                  <a:t>：</a:t>
                </a:r>
                <a:r>
                  <a:rPr lang="ja-JP" altLang="en-US" sz="2400" b="1" dirty="0"/>
                  <a:t>空気に対するセンサーの出力</a:t>
                </a:r>
                <a:r>
                  <a:rPr lang="ja-JP" altLang="en-US" sz="2400" b="1" dirty="0" smtClean="0"/>
                  <a:t>電圧</a:t>
                </a:r>
                <a:r>
                  <a:rPr lang="ja-JP" altLang="en-US" sz="2400" b="1" dirty="0"/>
                  <a:t>の平均二乗</a:t>
                </a:r>
                <a:r>
                  <a:rPr lang="ja-JP" altLang="en-US" sz="2400" b="1" dirty="0" smtClean="0"/>
                  <a:t>誤差</a:t>
                </a:r>
                <a:endParaRPr lang="en-US" altLang="ja-JP" sz="2400" b="1" dirty="0" smtClean="0"/>
              </a:p>
              <a:p>
                <a14:m>
                  <m:oMath xmlns:m="http://schemas.openxmlformats.org/officeDocument/2006/math">
                    <m:r>
                      <a:rPr lang="en-US" altLang="ja-JP" sz="2400" b="1" i="1">
                        <a:latin typeface="Cambria Math"/>
                      </a:rPr>
                      <m:t>𝜟</m:t>
                    </m:r>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𝑽</m:t>
                            </m:r>
                          </m:e>
                          <m:sub>
                            <m:r>
                              <a:rPr lang="en-US" altLang="ja-JP" sz="2400" b="1" i="1">
                                <a:latin typeface="Cambria Math"/>
                              </a:rPr>
                              <m:t>𝑩𝑮</m:t>
                            </m:r>
                          </m:sub>
                        </m:sSub>
                      </m:e>
                      <m:sup>
                        <m:r>
                          <a:rPr lang="en-US" altLang="ja-JP" sz="2400" b="1" i="1">
                            <a:latin typeface="Cambria Math"/>
                          </a:rPr>
                          <m:t>𝟐</m:t>
                        </m:r>
                      </m:sup>
                    </m:sSup>
                  </m:oMath>
                </a14:m>
                <a:r>
                  <a:rPr kumimoji="1" lang="ja-JP" altLang="en-US" sz="2400" b="1" dirty="0" smtClean="0"/>
                  <a:t>：</a:t>
                </a:r>
                <a:r>
                  <a:rPr lang="ja-JP" altLang="en-US" sz="2400" b="1" dirty="0"/>
                  <a:t>背景に対するセンサーの出力</a:t>
                </a:r>
                <a:r>
                  <a:rPr lang="ja-JP" altLang="en-US" sz="2400" b="1" dirty="0" smtClean="0"/>
                  <a:t>電圧</a:t>
                </a:r>
                <a:r>
                  <a:rPr lang="ja-JP" altLang="en-US" sz="2400" b="1" dirty="0"/>
                  <a:t>の平均二乗</a:t>
                </a:r>
                <a:r>
                  <a:rPr lang="ja-JP" altLang="en-US" sz="2400" b="1" dirty="0" smtClean="0"/>
                  <a:t>誤差</a:t>
                </a:r>
                <a:endParaRPr lang="en-US" altLang="ja-JP" sz="2400" b="1"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344488" y="3014804"/>
                <a:ext cx="9217024" cy="2860591"/>
              </a:xfrm>
              <a:prstGeom prst="rect">
                <a:avLst/>
              </a:prstGeom>
              <a:blipFill rotWithShape="1">
                <a:blip r:embed="rId4"/>
                <a:stretch>
                  <a:fillRect l="-199" t="-2132" b="-319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3009981" y="6224445"/>
                <a:ext cx="5782796" cy="531812"/>
              </a:xfrm>
              <a:prstGeom prst="rect">
                <a:avLst/>
              </a:prstGeom>
              <a:noFill/>
            </p:spPr>
            <p:txBody>
              <a:bodyPr wrap="square" rtlCol="0">
                <a:spAutoFit/>
              </a:bodyPr>
              <a:lstStyle/>
              <a:p>
                <a:r>
                  <a:rPr kumimoji="1" lang="ja-JP" altLang="en-US" sz="2800" b="1" dirty="0" smtClean="0">
                    <a:solidFill>
                      <a:srgbClr val="FF0000"/>
                    </a:solidFill>
                  </a:rPr>
                  <a:t>検出限界</a:t>
                </a:r>
                <a:r>
                  <a:rPr kumimoji="1" lang="en-US" altLang="ja-JP" sz="2800" b="1" dirty="0" err="1" smtClean="0">
                    <a:solidFill>
                      <a:srgbClr val="FF0000"/>
                    </a:solidFill>
                  </a:rPr>
                  <a:t>Δn</a:t>
                </a:r>
                <a:r>
                  <a:rPr kumimoji="1" lang="en-US" altLang="ja-JP" sz="2800" b="1" dirty="0" smtClean="0">
                    <a:solidFill>
                      <a:srgbClr val="FF0000"/>
                    </a:solidFill>
                  </a:rPr>
                  <a:t>=5.2×</a:t>
                </a:r>
                <a14:m>
                  <m:oMath xmlns:m="http://schemas.openxmlformats.org/officeDocument/2006/math">
                    <m:sSup>
                      <m:sSupPr>
                        <m:ctrlPr>
                          <a:rPr kumimoji="1" lang="en-US" altLang="ja-JP" sz="2800" b="1" i="1" smtClean="0">
                            <a:solidFill>
                              <a:srgbClr val="FF0000"/>
                            </a:solidFill>
                            <a:latin typeface="Cambria Math"/>
                          </a:rPr>
                        </m:ctrlPr>
                      </m:sSupPr>
                      <m:e>
                        <m:r>
                          <a:rPr kumimoji="1" lang="en-US" altLang="ja-JP" sz="2800" b="1" i="1" smtClean="0">
                            <a:solidFill>
                              <a:srgbClr val="FF0000"/>
                            </a:solidFill>
                            <a:latin typeface="Cambria Math"/>
                          </a:rPr>
                          <m:t>𝟏𝟎</m:t>
                        </m:r>
                      </m:e>
                      <m:sup>
                        <m:r>
                          <a:rPr kumimoji="1" lang="en-US" altLang="ja-JP" sz="2800" b="1" i="1" smtClean="0">
                            <a:solidFill>
                              <a:srgbClr val="FF0000"/>
                            </a:solidFill>
                            <a:latin typeface="Cambria Math"/>
                          </a:rPr>
                          <m:t>−</m:t>
                        </m:r>
                        <m:r>
                          <a:rPr kumimoji="1" lang="en-US" altLang="ja-JP" sz="2800" b="1" i="1" smtClean="0">
                            <a:solidFill>
                              <a:srgbClr val="FF0000"/>
                            </a:solidFill>
                            <a:latin typeface="Cambria Math"/>
                          </a:rPr>
                          <m:t>𝟒</m:t>
                        </m:r>
                      </m:sup>
                    </m:sSup>
                  </m:oMath>
                </a14:m>
                <a:endParaRPr kumimoji="1" lang="ja-JP" altLang="en-US" b="1"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3009981" y="6224445"/>
                <a:ext cx="5782796" cy="531812"/>
              </a:xfrm>
              <a:prstGeom prst="rect">
                <a:avLst/>
              </a:prstGeom>
              <a:blipFill rotWithShape="1">
                <a:blip r:embed="rId5"/>
                <a:stretch>
                  <a:fillRect l="-2215" t="-14943" b="-3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3259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11560" y="332656"/>
            <a:ext cx="2304256" cy="646331"/>
          </a:xfrm>
          <a:prstGeom prst="rect">
            <a:avLst/>
          </a:prstGeom>
          <a:noFill/>
        </p:spPr>
        <p:txBody>
          <a:bodyPr wrap="square" rtlCol="0">
            <a:spAutoFit/>
          </a:bodyPr>
          <a:lstStyle/>
          <a:p>
            <a:r>
              <a:rPr kumimoji="1" lang="ja-JP" altLang="en-US" sz="3600" dirty="0" smtClean="0">
                <a:solidFill>
                  <a:srgbClr val="FF0000"/>
                </a:solidFill>
              </a:rPr>
              <a:t>発表内容</a:t>
            </a:r>
            <a:endParaRPr kumimoji="1" lang="ja-JP" altLang="en-US" sz="3600" dirty="0">
              <a:solidFill>
                <a:srgbClr val="FF0000"/>
              </a:solidFill>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539552" y="1052736"/>
                <a:ext cx="10081120" cy="5898218"/>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kumimoji="1" lang="ja-JP" altLang="en-US" sz="2400" b="1" dirty="0" smtClean="0"/>
                  <a:t>表面プラズモンの励起条件</a:t>
                </a:r>
                <a:endParaRPr kumimoji="1" lang="en-US" altLang="ja-JP" sz="2400" b="1" dirty="0" smtClean="0"/>
              </a:p>
              <a:p>
                <a:pPr marL="285750" indent="-285750">
                  <a:lnSpc>
                    <a:spcPct val="200000"/>
                  </a:lnSpc>
                  <a:buFont typeface="Arial" panose="020B0604020202020204" pitchFamily="34" charset="0"/>
                  <a:buChar char="•"/>
                </a:pPr>
                <a:r>
                  <a:rPr lang="en-US" altLang="ja-JP" sz="2400" b="1" dirty="0" smtClean="0"/>
                  <a:t>Otto</a:t>
                </a:r>
                <a:r>
                  <a:rPr lang="ja-JP" altLang="en-US" sz="2400" b="1" dirty="0" smtClean="0"/>
                  <a:t>と</a:t>
                </a:r>
                <a:r>
                  <a:rPr lang="en-US" altLang="ja-JP" sz="2400" b="1" dirty="0" err="1" smtClean="0"/>
                  <a:t>Kretschmann</a:t>
                </a:r>
                <a:r>
                  <a:rPr lang="ja-JP" altLang="en-US" sz="2400" b="1" dirty="0" smtClean="0"/>
                  <a:t>のセンサーは何が大きいのか</a:t>
                </a:r>
                <a:endParaRPr lang="en-US" altLang="ja-JP" sz="2400" b="1" dirty="0" smtClean="0"/>
              </a:p>
              <a:p>
                <a:pPr marL="285750" indent="-285750">
                  <a:lnSpc>
                    <a:spcPct val="200000"/>
                  </a:lnSpc>
                  <a:buFont typeface="Arial" panose="020B0604020202020204" pitchFamily="34" charset="0"/>
                  <a:buChar char="•"/>
                </a:pPr>
                <a:r>
                  <a:rPr lang="en-US" altLang="ja-JP" sz="2400" b="1" dirty="0" smtClean="0"/>
                  <a:t>Otto</a:t>
                </a:r>
                <a:r>
                  <a:rPr lang="ja-JP" altLang="en-US" sz="2400" b="1" dirty="0" smtClean="0"/>
                  <a:t>と</a:t>
                </a:r>
                <a:r>
                  <a:rPr lang="en-US" altLang="ja-JP" sz="2400" b="1" dirty="0" err="1" smtClean="0"/>
                  <a:t>Kretschmann</a:t>
                </a:r>
                <a:r>
                  <a:rPr lang="ja-JP" altLang="en-US" sz="2400" b="1" dirty="0" smtClean="0"/>
                  <a:t>のセンサーの異なる点</a:t>
                </a:r>
                <a:endParaRPr lang="en-US" altLang="ja-JP" sz="2400" b="1" dirty="0" smtClean="0"/>
              </a:p>
              <a:p>
                <a:pPr marL="285750" indent="-285750">
                  <a:lnSpc>
                    <a:spcPct val="200000"/>
                  </a:lnSpc>
                  <a:buFont typeface="Arial" panose="020B0604020202020204" pitchFamily="34" charset="0"/>
                  <a:buChar char="•"/>
                </a:pPr>
                <a:r>
                  <a:rPr kumimoji="1" lang="ja-JP" altLang="en-US" sz="2400" b="1" dirty="0" smtClean="0"/>
                  <a:t>プリズムの代わりにファイバーを使うメリット</a:t>
                </a:r>
                <a:endParaRPr kumimoji="1" lang="en-US" altLang="ja-JP" sz="2400" b="1" dirty="0" smtClean="0"/>
              </a:p>
              <a:p>
                <a:pPr marL="285750" indent="-285750">
                  <a:lnSpc>
                    <a:spcPct val="200000"/>
                  </a:lnSpc>
                  <a:buFont typeface="Arial" panose="020B0604020202020204" pitchFamily="34" charset="0"/>
                  <a:buChar char="•"/>
                </a:pPr>
                <a:r>
                  <a:rPr lang="ja-JP" altLang="en-US" sz="2400" b="1" dirty="0" smtClean="0"/>
                  <a:t>シングルモードと比較したマルチモードのメリット</a:t>
                </a:r>
                <a:endParaRPr lang="en-US" altLang="ja-JP" sz="2400" b="1" dirty="0" smtClean="0"/>
              </a:p>
              <a:p>
                <a:pPr marL="285750" indent="-285750">
                  <a:lnSpc>
                    <a:spcPct val="200000"/>
                  </a:lnSpc>
                  <a:buFont typeface="Arial" panose="020B0604020202020204" pitchFamily="34" charset="0"/>
                  <a:buChar char="•"/>
                </a:pPr>
                <a:r>
                  <a:rPr kumimoji="1" lang="ja-JP" altLang="en-US" sz="2400" b="1" dirty="0" smtClean="0"/>
                  <a:t>センサーの先端に銀</a:t>
                </a:r>
                <a:r>
                  <a:rPr lang="ja-JP" altLang="en-US" sz="2400" b="1" dirty="0" smtClean="0"/>
                  <a:t>を用いる理由</a:t>
                </a:r>
                <a:endParaRPr lang="en-US" altLang="ja-JP" sz="2400" b="1" dirty="0" smtClean="0"/>
              </a:p>
              <a:p>
                <a:pPr marL="285750" lvl="0" indent="-285750">
                  <a:lnSpc>
                    <a:spcPct val="200000"/>
                  </a:lnSpc>
                  <a:buFont typeface="Arial" panose="020B0604020202020204" pitchFamily="34" charset="0"/>
                  <a:buChar char="•"/>
                </a:pPr>
                <a14:m>
                  <m:oMath xmlns:m="http://schemas.openxmlformats.org/officeDocument/2006/math">
                    <m:sSub>
                      <m:sSubPr>
                        <m:ctrlPr>
                          <a:rPr lang="ja-JP" altLang="ja-JP" sz="2400" b="1" i="1">
                            <a:latin typeface="Cambria Math"/>
                          </a:rPr>
                        </m:ctrlPr>
                      </m:sSubPr>
                      <m:e>
                        <m:r>
                          <a:rPr lang="en-US" altLang="ja-JP" sz="2400" b="1" i="1">
                            <a:latin typeface="Cambria Math"/>
                          </a:rPr>
                          <m:t>𝑽</m:t>
                        </m:r>
                      </m:e>
                      <m:sub>
                        <m:r>
                          <a:rPr lang="en-US" altLang="ja-JP" sz="2400" b="1" i="1">
                            <a:latin typeface="Cambria Math"/>
                          </a:rPr>
                          <m:t>𝑩𝑮</m:t>
                        </m:r>
                      </m:sub>
                    </m:sSub>
                  </m:oMath>
                </a14:m>
                <a:r>
                  <a:rPr lang="ja-JP" altLang="ja-JP" sz="2400" b="1" dirty="0"/>
                  <a:t>と</a:t>
                </a:r>
                <a14:m>
                  <m:oMath xmlns:m="http://schemas.openxmlformats.org/officeDocument/2006/math">
                    <m:sSub>
                      <m:sSubPr>
                        <m:ctrlPr>
                          <a:rPr lang="ja-JP" altLang="ja-JP" sz="2400" b="1" i="1">
                            <a:latin typeface="Cambria Math"/>
                          </a:rPr>
                        </m:ctrlPr>
                      </m:sSubPr>
                      <m:e>
                        <m:r>
                          <a:rPr lang="en-US" altLang="ja-JP" sz="2400" b="1" i="1">
                            <a:latin typeface="Cambria Math"/>
                          </a:rPr>
                          <m:t>𝑽</m:t>
                        </m:r>
                      </m:e>
                      <m:sub>
                        <m:r>
                          <a:rPr lang="en-US" altLang="ja-JP" sz="2400" b="1" i="1">
                            <a:latin typeface="Cambria Math"/>
                          </a:rPr>
                          <m:t>𝒂𝒊𝒓</m:t>
                        </m:r>
                      </m:sub>
                    </m:sSub>
                  </m:oMath>
                </a14:m>
                <a:r>
                  <a:rPr lang="ja-JP" altLang="ja-JP" sz="2400" b="1" dirty="0"/>
                  <a:t>の違い</a:t>
                </a:r>
              </a:p>
              <a:p>
                <a:pPr>
                  <a:lnSpc>
                    <a:spcPct val="200000"/>
                  </a:lnSpc>
                </a:pPr>
                <a:endParaRPr kumimoji="1" lang="ja-JP" altLang="en-US" sz="2400" b="1"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539552" y="1052736"/>
                <a:ext cx="10081120" cy="5898218"/>
              </a:xfrm>
              <a:prstGeom prst="rect">
                <a:avLst/>
              </a:prstGeom>
              <a:blipFill rotWithShape="1">
                <a:blip r:embed="rId3"/>
                <a:stretch>
                  <a:fillRect l="-84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43424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5051" y="228688"/>
            <a:ext cx="4852231" cy="584775"/>
          </a:xfrm>
          <a:prstGeom prst="rect">
            <a:avLst/>
          </a:prstGeom>
          <a:noFill/>
        </p:spPr>
        <p:txBody>
          <a:bodyPr wrap="square" rtlCol="0">
            <a:spAutoFit/>
          </a:bodyPr>
          <a:lstStyle/>
          <a:p>
            <a:r>
              <a:rPr kumimoji="1" lang="ja-JP" altLang="en-US" sz="3200" b="1" dirty="0" smtClean="0">
                <a:solidFill>
                  <a:srgbClr val="FF0000"/>
                </a:solidFill>
              </a:rPr>
              <a:t>表面プラズモンの存在条件</a:t>
            </a:r>
            <a:endParaRPr kumimoji="1" lang="ja-JP" altLang="en-US" sz="3200" b="1" dirty="0">
              <a:solidFill>
                <a:srgbClr val="FF0000"/>
              </a:solidFill>
            </a:endParaRPr>
          </a:p>
        </p:txBody>
      </p:sp>
      <p:cxnSp>
        <p:nvCxnSpPr>
          <p:cNvPr id="5" name="カギ線コネクタ 4"/>
          <p:cNvCxnSpPr/>
          <p:nvPr/>
        </p:nvCxnSpPr>
        <p:spPr>
          <a:xfrm>
            <a:off x="783272" y="852682"/>
            <a:ext cx="1329378" cy="1424191"/>
          </a:xfrm>
          <a:prstGeom prst="bentConnector3">
            <a:avLst>
              <a:gd name="adj1" fmla="val -39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17692" y="852681"/>
            <a:ext cx="465282" cy="369332"/>
          </a:xfrm>
          <a:prstGeom prst="rect">
            <a:avLst/>
          </a:prstGeom>
          <a:noFill/>
        </p:spPr>
        <p:txBody>
          <a:bodyPr wrap="square" rtlCol="0">
            <a:spAutoFit/>
          </a:bodyPr>
          <a:lstStyle/>
          <a:p>
            <a:r>
              <a:rPr kumimoji="1" lang="en-US" altLang="ja-JP" dirty="0" smtClean="0"/>
              <a:t>Z</a:t>
            </a:r>
            <a:endParaRPr kumimoji="1" lang="ja-JP" altLang="en-US" dirty="0"/>
          </a:p>
        </p:txBody>
      </p:sp>
      <p:sp>
        <p:nvSpPr>
          <p:cNvPr id="12" name="テキスト ボックス 11"/>
          <p:cNvSpPr txBox="1"/>
          <p:nvPr/>
        </p:nvSpPr>
        <p:spPr>
          <a:xfrm>
            <a:off x="1757938" y="2285571"/>
            <a:ext cx="398814" cy="369332"/>
          </a:xfrm>
          <a:prstGeom prst="rect">
            <a:avLst/>
          </a:prstGeom>
          <a:noFill/>
        </p:spPr>
        <p:txBody>
          <a:bodyPr wrap="square" rtlCol="0">
            <a:spAutoFit/>
          </a:bodyPr>
          <a:lstStyle/>
          <a:p>
            <a:r>
              <a:rPr kumimoji="1" lang="en-US" altLang="ja-JP" dirty="0" smtClean="0"/>
              <a:t>X</a:t>
            </a:r>
            <a:endParaRPr kumimoji="1" lang="ja-JP" altLang="en-US" dirty="0"/>
          </a:p>
        </p:txBody>
      </p:sp>
      <p:cxnSp>
        <p:nvCxnSpPr>
          <p:cNvPr id="14" name="直線コネクタ 13"/>
          <p:cNvCxnSpPr/>
          <p:nvPr/>
        </p:nvCxnSpPr>
        <p:spPr>
          <a:xfrm>
            <a:off x="2312057" y="2276872"/>
            <a:ext cx="4619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p:cNvSpPr txBox="1"/>
              <p:nvPr/>
            </p:nvSpPr>
            <p:spPr>
              <a:xfrm>
                <a:off x="3330201" y="1652901"/>
                <a:ext cx="2924633" cy="369332"/>
              </a:xfrm>
              <a:prstGeom prst="rect">
                <a:avLst/>
              </a:prstGeom>
              <a:noFill/>
            </p:spPr>
            <p:txBody>
              <a:bodyPr wrap="square" rtlCol="0">
                <a:spAutoFit/>
              </a:bodyPr>
              <a:lstStyle/>
              <a:p>
                <a:r>
                  <a:rPr kumimoji="1" lang="ja-JP" altLang="en-US" dirty="0" smtClean="0"/>
                  <a:t>誘電体（空気）　</a:t>
                </a:r>
                <a14:m>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𝜀</m:t>
                        </m:r>
                      </m:e>
                      <m:sub>
                        <m:r>
                          <a:rPr kumimoji="1" lang="en-US" altLang="ja-JP" b="0" i="1" smtClean="0">
                            <a:latin typeface="Cambria Math"/>
                          </a:rPr>
                          <m:t>2</m:t>
                        </m:r>
                      </m:sub>
                    </m:sSub>
                  </m:oMath>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3607718" y="1652901"/>
                <a:ext cx="3168352" cy="400110"/>
              </a:xfrm>
              <a:prstGeom prst="rect">
                <a:avLst/>
              </a:prstGeom>
              <a:blipFill rotWithShape="1">
                <a:blip r:embed="rId3"/>
                <a:stretch>
                  <a:fillRect l="-2115" t="-10606" b="-2272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3375559" y="2580873"/>
                <a:ext cx="1661723" cy="369332"/>
              </a:xfrm>
              <a:prstGeom prst="rect">
                <a:avLst/>
              </a:prstGeom>
              <a:noFill/>
            </p:spPr>
            <p:txBody>
              <a:bodyPr wrap="square" rtlCol="0">
                <a:spAutoFit/>
              </a:bodyPr>
              <a:lstStyle/>
              <a:p>
                <a:r>
                  <a:rPr kumimoji="1" lang="ja-JP" altLang="en-US" dirty="0" smtClean="0"/>
                  <a:t>金属　</a:t>
                </a:r>
                <a14:m>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𝜀</m:t>
                        </m:r>
                      </m:e>
                      <m:sub>
                        <m:r>
                          <a:rPr kumimoji="1" lang="en-US" altLang="ja-JP" b="0" i="1" smtClean="0">
                            <a:latin typeface="Cambria Math"/>
                          </a:rPr>
                          <m:t>1</m:t>
                        </m:r>
                      </m:sub>
                    </m:sSub>
                  </m:oMath>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3656856" y="2580873"/>
                <a:ext cx="1800200" cy="400110"/>
              </a:xfrm>
              <a:prstGeom prst="rect">
                <a:avLst/>
              </a:prstGeom>
              <a:blipFill rotWithShape="1">
                <a:blip r:embed="rId4"/>
                <a:stretch>
                  <a:fillRect l="-3729" t="-10606" b="-2272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p:cNvSpPr txBox="1"/>
              <p:nvPr/>
            </p:nvSpPr>
            <p:spPr>
              <a:xfrm>
                <a:off x="94787" y="3172977"/>
                <a:ext cx="3280772" cy="122706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ja-JP" altLang="ja-JP" sz="2800" i="1" smtClean="0">
                              <a:latin typeface="Cambria Math"/>
                            </a:rPr>
                          </m:ctrlPr>
                        </m:sSubPr>
                        <m:e>
                          <m:r>
                            <a:rPr lang="en-US" altLang="ja-JP" sz="2800" i="1">
                              <a:latin typeface="Cambria Math"/>
                            </a:rPr>
                            <m:t>𝑘</m:t>
                          </m:r>
                        </m:e>
                        <m:sub>
                          <m:r>
                            <a:rPr lang="en-US" altLang="ja-JP" sz="2800" i="1">
                              <a:latin typeface="Cambria Math"/>
                            </a:rPr>
                            <m:t>𝑥</m:t>
                          </m:r>
                        </m:sub>
                      </m:sSub>
                      <m:r>
                        <a:rPr lang="en-US" altLang="ja-JP" sz="2800" i="1">
                          <a:latin typeface="Cambria Math"/>
                        </a:rPr>
                        <m:t>=</m:t>
                      </m:r>
                      <m:f>
                        <m:fPr>
                          <m:ctrlPr>
                            <a:rPr lang="ja-JP" altLang="ja-JP" sz="2800" i="1">
                              <a:latin typeface="Cambria Math"/>
                            </a:rPr>
                          </m:ctrlPr>
                        </m:fPr>
                        <m:num>
                          <m:r>
                            <m:rPr>
                              <m:sty m:val="p"/>
                            </m:rPr>
                            <a:rPr lang="ja-JP" altLang="ja-JP" sz="2800">
                              <a:latin typeface="Cambria Math"/>
                            </a:rPr>
                            <m:t>ω</m:t>
                          </m:r>
                        </m:num>
                        <m:den>
                          <m:r>
                            <m:rPr>
                              <m:sty m:val="p"/>
                            </m:rPr>
                            <a:rPr lang="en-US" altLang="ja-JP" sz="2800" b="0" i="0" smtClean="0">
                              <a:latin typeface="Cambria Math"/>
                            </a:rPr>
                            <m:t>c</m:t>
                          </m:r>
                        </m:den>
                      </m:f>
                      <m:sSup>
                        <m:sSupPr>
                          <m:ctrlPr>
                            <a:rPr lang="ja-JP" altLang="ja-JP" sz="2800" i="1">
                              <a:latin typeface="Cambria Math"/>
                            </a:rPr>
                          </m:ctrlPr>
                        </m:sSupPr>
                        <m:e>
                          <m:r>
                            <a:rPr lang="en-US" altLang="ja-JP" sz="2800" i="1">
                              <a:latin typeface="Cambria Math"/>
                            </a:rPr>
                            <m:t>(</m:t>
                          </m:r>
                          <m:f>
                            <m:fPr>
                              <m:ctrlPr>
                                <a:rPr lang="ja-JP" altLang="ja-JP" sz="2800" i="1">
                                  <a:latin typeface="Cambria Math"/>
                                </a:rPr>
                              </m:ctrlPr>
                            </m:fPr>
                            <m:num>
                              <m:sSub>
                                <m:sSubPr>
                                  <m:ctrlPr>
                                    <a:rPr lang="ja-JP" altLang="ja-JP" sz="2800" i="1">
                                      <a:latin typeface="Cambria Math"/>
                                    </a:rPr>
                                  </m:ctrlPr>
                                </m:sSubPr>
                                <m:e>
                                  <m:r>
                                    <a:rPr lang="en-US" altLang="ja-JP" sz="2800" i="1">
                                      <a:latin typeface="Cambria Math"/>
                                    </a:rPr>
                                    <m:t>𝜀</m:t>
                                  </m:r>
                                </m:e>
                                <m:sub>
                                  <m:r>
                                    <a:rPr lang="en-US" altLang="ja-JP" sz="2800" i="1">
                                      <a:latin typeface="Cambria Math"/>
                                    </a:rPr>
                                    <m:t>1</m:t>
                                  </m:r>
                                </m:sub>
                              </m:sSub>
                              <m:sSub>
                                <m:sSubPr>
                                  <m:ctrlPr>
                                    <a:rPr lang="ja-JP" altLang="ja-JP" sz="2800" i="1">
                                      <a:latin typeface="Cambria Math"/>
                                    </a:rPr>
                                  </m:ctrlPr>
                                </m:sSubPr>
                                <m:e>
                                  <m:r>
                                    <a:rPr lang="en-US" altLang="ja-JP" sz="2800" i="1">
                                      <a:latin typeface="Cambria Math"/>
                                    </a:rPr>
                                    <m:t>𝜀</m:t>
                                  </m:r>
                                </m:e>
                                <m:sub>
                                  <m:r>
                                    <a:rPr lang="en-US" altLang="ja-JP" sz="2800" i="1">
                                      <a:latin typeface="Cambria Math"/>
                                    </a:rPr>
                                    <m:t>2</m:t>
                                  </m:r>
                                </m:sub>
                              </m:sSub>
                            </m:num>
                            <m:den>
                              <m:sSub>
                                <m:sSubPr>
                                  <m:ctrlPr>
                                    <a:rPr lang="ja-JP" altLang="ja-JP" sz="2800" i="1">
                                      <a:latin typeface="Cambria Math"/>
                                    </a:rPr>
                                  </m:ctrlPr>
                                </m:sSubPr>
                                <m:e>
                                  <m:r>
                                    <a:rPr lang="en-US" altLang="ja-JP" sz="2800" i="1">
                                      <a:latin typeface="Cambria Math"/>
                                    </a:rPr>
                                    <m:t>𝜀</m:t>
                                  </m:r>
                                </m:e>
                                <m:sub>
                                  <m:r>
                                    <a:rPr lang="en-US" altLang="ja-JP" sz="2800" i="1">
                                      <a:latin typeface="Cambria Math"/>
                                    </a:rPr>
                                    <m:t>1</m:t>
                                  </m:r>
                                </m:sub>
                              </m:sSub>
                              <m:sSub>
                                <m:sSubPr>
                                  <m:ctrlPr>
                                    <a:rPr lang="ja-JP" altLang="ja-JP" sz="2800" i="1">
                                      <a:latin typeface="Cambria Math"/>
                                    </a:rPr>
                                  </m:ctrlPr>
                                </m:sSubPr>
                                <m:e>
                                  <m:r>
                                    <a:rPr lang="en-US" altLang="ja-JP" sz="2800" i="1">
                                      <a:latin typeface="Cambria Math"/>
                                    </a:rPr>
                                    <m:t>+</m:t>
                                  </m:r>
                                  <m:r>
                                    <a:rPr lang="en-US" altLang="ja-JP" sz="2800" i="1">
                                      <a:latin typeface="Cambria Math"/>
                                    </a:rPr>
                                    <m:t>𝜀</m:t>
                                  </m:r>
                                </m:e>
                                <m:sub>
                                  <m:r>
                                    <a:rPr lang="en-US" altLang="ja-JP" sz="2800" i="1">
                                      <a:latin typeface="Cambria Math"/>
                                    </a:rPr>
                                    <m:t>2</m:t>
                                  </m:r>
                                </m:sub>
                              </m:sSub>
                            </m:den>
                          </m:f>
                          <m:r>
                            <a:rPr lang="en-US" altLang="ja-JP" sz="2800" i="1">
                              <a:latin typeface="Cambria Math"/>
                            </a:rPr>
                            <m:t>)</m:t>
                          </m:r>
                        </m:e>
                        <m:sup>
                          <m:f>
                            <m:fPr>
                              <m:ctrlPr>
                                <a:rPr lang="ja-JP" altLang="ja-JP" sz="2800" i="1">
                                  <a:latin typeface="Cambria Math"/>
                                </a:rPr>
                              </m:ctrlPr>
                            </m:fPr>
                            <m:num>
                              <m:r>
                                <a:rPr lang="en-US" altLang="ja-JP" sz="2800" i="1">
                                  <a:latin typeface="Cambria Math"/>
                                </a:rPr>
                                <m:t>1</m:t>
                              </m:r>
                            </m:num>
                            <m:den>
                              <m:r>
                                <a:rPr lang="en-US" altLang="ja-JP" sz="2800" i="1">
                                  <a:latin typeface="Cambria Math"/>
                                </a:rPr>
                                <m:t>2</m:t>
                              </m:r>
                            </m:den>
                          </m:f>
                        </m:sup>
                      </m:sSup>
                    </m:oMath>
                  </m:oMathPara>
                </a14:m>
                <a:endParaRPr lang="ja-JP" altLang="ja-JP" dirty="0"/>
              </a:p>
              <a:p>
                <a:endParaRPr kumimoji="1" lang="ja-JP" altLang="en-US" dirty="0"/>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94787" y="3172977"/>
                <a:ext cx="3280772" cy="1227067"/>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5" name="テキスト ボックス 24"/>
              <p:cNvSpPr txBox="1"/>
              <p:nvPr/>
            </p:nvSpPr>
            <p:spPr>
              <a:xfrm>
                <a:off x="385424" y="4645585"/>
                <a:ext cx="3788730" cy="2031325"/>
              </a:xfrm>
              <a:prstGeom prst="rect">
                <a:avLst/>
              </a:prstGeom>
              <a:noFill/>
            </p:spPr>
            <p:txBody>
              <a:bodyPr wrap="square" rtlCol="0">
                <a:spAutoFit/>
              </a:bodyPr>
              <a:lstStyle/>
              <a:p>
                <a14:m>
                  <m:oMath xmlns:m="http://schemas.openxmlformats.org/officeDocument/2006/math">
                    <m:sSub>
                      <m:sSubPr>
                        <m:ctrlPr>
                          <a:rPr lang="ja-JP" altLang="ja-JP" i="1">
                            <a:latin typeface="Cambria Math"/>
                          </a:rPr>
                        </m:ctrlPr>
                      </m:sSubPr>
                      <m:e>
                        <m:r>
                          <a:rPr lang="en-US" altLang="ja-JP" i="1">
                            <a:latin typeface="Cambria Math"/>
                          </a:rPr>
                          <m:t>𝑘</m:t>
                        </m:r>
                      </m:e>
                      <m:sub>
                        <m:r>
                          <a:rPr lang="en-US" altLang="ja-JP" i="1">
                            <a:latin typeface="Cambria Math"/>
                          </a:rPr>
                          <m:t>𝑥</m:t>
                        </m:r>
                      </m:sub>
                    </m:sSub>
                  </m:oMath>
                </a14:m>
                <a:r>
                  <a:rPr kumimoji="1" lang="ja-JP" altLang="en-US" dirty="0" smtClean="0"/>
                  <a:t>：</a:t>
                </a:r>
                <a:r>
                  <a:rPr kumimoji="1" lang="en-US" altLang="ja-JP" dirty="0" smtClean="0"/>
                  <a:t>x</a:t>
                </a:r>
                <a:r>
                  <a:rPr kumimoji="1" lang="ja-JP" altLang="en-US" dirty="0" smtClean="0"/>
                  <a:t>方向の波数ベクトル</a:t>
                </a:r>
                <a:endParaRPr kumimoji="1" lang="en-US" altLang="ja-JP" dirty="0" smtClean="0"/>
              </a:p>
              <a:p>
                <a:r>
                  <a:rPr lang="en-US" altLang="ja-JP" dirty="0"/>
                  <a:t>ω</a:t>
                </a:r>
                <a:r>
                  <a:rPr lang="ja-JP" altLang="en-US" dirty="0" smtClean="0"/>
                  <a:t>：角振動数</a:t>
                </a:r>
                <a:endParaRPr lang="en-US" altLang="ja-JP" dirty="0" smtClean="0"/>
              </a:p>
              <a:p>
                <a:r>
                  <a:rPr kumimoji="1" lang="en-US" altLang="ja-JP" dirty="0" smtClean="0"/>
                  <a:t>C:</a:t>
                </a:r>
                <a:r>
                  <a:rPr lang="ja-JP" altLang="en-US" dirty="0" smtClean="0"/>
                  <a:t>光の速さ</a:t>
                </a:r>
                <a:endParaRPr lang="en-US" altLang="ja-JP" dirty="0" smtClean="0"/>
              </a:p>
              <a:p>
                <a14:m>
                  <m:oMath xmlns:m="http://schemas.openxmlformats.org/officeDocument/2006/math">
                    <m:sSub>
                      <m:sSubPr>
                        <m:ctrlPr>
                          <a:rPr lang="ja-JP" altLang="ja-JP" i="1">
                            <a:latin typeface="Cambria Math"/>
                          </a:rPr>
                        </m:ctrlPr>
                      </m:sSubPr>
                      <m:e>
                        <m:r>
                          <a:rPr lang="en-US" altLang="ja-JP" i="1">
                            <a:latin typeface="Cambria Math"/>
                          </a:rPr>
                          <m:t>𝜀</m:t>
                        </m:r>
                      </m:e>
                      <m:sub>
                        <m:r>
                          <a:rPr lang="en-US" altLang="ja-JP" i="1">
                            <a:latin typeface="Cambria Math"/>
                          </a:rPr>
                          <m:t>1</m:t>
                        </m:r>
                      </m:sub>
                    </m:sSub>
                  </m:oMath>
                </a14:m>
                <a:r>
                  <a:rPr lang="ja-JP" altLang="en-US" dirty="0" smtClean="0"/>
                  <a:t>：金属の誘電率</a:t>
                </a:r>
                <a:endParaRPr lang="en-US" altLang="ja-JP" dirty="0" smtClean="0"/>
              </a:p>
              <a:p>
                <a14:m>
                  <m:oMath xmlns:m="http://schemas.openxmlformats.org/officeDocument/2006/math">
                    <m:sSub>
                      <m:sSubPr>
                        <m:ctrlPr>
                          <a:rPr lang="ja-JP" altLang="ja-JP" i="1">
                            <a:latin typeface="Cambria Math"/>
                          </a:rPr>
                        </m:ctrlPr>
                      </m:sSubPr>
                      <m:e>
                        <m:r>
                          <a:rPr lang="en-US" altLang="ja-JP" i="1">
                            <a:latin typeface="Cambria Math"/>
                          </a:rPr>
                          <m:t>𝜀</m:t>
                        </m:r>
                      </m:e>
                      <m:sub>
                        <m:r>
                          <a:rPr lang="en-US" altLang="ja-JP" i="1">
                            <a:latin typeface="Cambria Math"/>
                          </a:rPr>
                          <m:t>2</m:t>
                        </m:r>
                      </m:sub>
                    </m:sSub>
                  </m:oMath>
                </a14:m>
                <a:r>
                  <a:rPr lang="ja-JP" altLang="en-US" dirty="0" smtClean="0"/>
                  <a:t>：空気の誘電率</a:t>
                </a:r>
                <a:endParaRPr lang="en-US" altLang="ja-JP" dirty="0" smtClean="0"/>
              </a:p>
              <a:p>
                <a:endParaRPr lang="en-US" altLang="ja-JP" dirty="0" smtClean="0"/>
              </a:p>
              <a:p>
                <a:endParaRPr kumimoji="1" lang="en-US" altLang="ja-JP" dirty="0" smtClean="0"/>
              </a:p>
            </p:txBody>
          </p:sp>
        </mc:Choice>
        <mc:Fallback xmlns="">
          <p:sp>
            <p:nvSpPr>
              <p:cNvPr id="25" name="テキスト ボックス 24"/>
              <p:cNvSpPr txBox="1">
                <a:spLocks noRot="1" noChangeAspect="1" noMove="1" noResize="1" noEditPoints="1" noAdjustHandles="1" noChangeArrowheads="1" noChangeShapeType="1" noTextEdit="1"/>
              </p:cNvSpPr>
              <p:nvPr/>
            </p:nvSpPr>
            <p:spPr>
              <a:xfrm>
                <a:off x="385424" y="4645585"/>
                <a:ext cx="3788730" cy="2031325"/>
              </a:xfrm>
              <a:prstGeom prst="rect">
                <a:avLst/>
              </a:prstGeom>
              <a:blipFill rotWithShape="1">
                <a:blip r:embed="rId6"/>
                <a:stretch>
                  <a:fillRect l="-1286" t="-2402"/>
                </a:stretch>
              </a:blipFill>
            </p:spPr>
            <p:txBody>
              <a:bodyPr/>
              <a:lstStyle/>
              <a:p>
                <a:r>
                  <a:rPr lang="ja-JP" altLang="en-US">
                    <a:noFill/>
                  </a:rPr>
                  <a:t> </a:t>
                </a:r>
              </a:p>
            </p:txBody>
          </p:sp>
        </mc:Fallback>
      </mc:AlternateContent>
      <p:sp>
        <p:nvSpPr>
          <p:cNvPr id="26" name="右矢印 25"/>
          <p:cNvSpPr/>
          <p:nvPr/>
        </p:nvSpPr>
        <p:spPr>
          <a:xfrm>
            <a:off x="3375559" y="4149080"/>
            <a:ext cx="930565"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8" name="テキスト ボックス 27"/>
              <p:cNvSpPr txBox="1"/>
              <p:nvPr/>
            </p:nvSpPr>
            <p:spPr>
              <a:xfrm>
                <a:off x="4306124" y="3997223"/>
                <a:ext cx="3921666" cy="1815882"/>
              </a:xfrm>
              <a:prstGeom prst="rect">
                <a:avLst/>
              </a:prstGeom>
              <a:noFill/>
            </p:spPr>
            <p:txBody>
              <a:bodyPr wrap="square" rtlCol="0">
                <a:spAutoFit/>
              </a:bodyPr>
              <a:lstStyle/>
              <a:p>
                <a:r>
                  <a:rPr lang="ja-JP" altLang="en-US" sz="2800" b="1" dirty="0" smtClean="0"/>
                  <a:t>金属の誘電率</a:t>
                </a:r>
                <a14:m>
                  <m:oMath xmlns:m="http://schemas.openxmlformats.org/officeDocument/2006/math">
                    <m:sSub>
                      <m:sSubPr>
                        <m:ctrlPr>
                          <a:rPr lang="ja-JP" altLang="ja-JP" sz="2800" b="1" i="1">
                            <a:latin typeface="Cambria Math"/>
                          </a:rPr>
                        </m:ctrlPr>
                      </m:sSubPr>
                      <m:e>
                        <m:r>
                          <a:rPr lang="en-US" altLang="ja-JP" sz="2800" b="1" i="1">
                            <a:latin typeface="Cambria Math"/>
                          </a:rPr>
                          <m:t>𝜺</m:t>
                        </m:r>
                      </m:e>
                      <m:sub>
                        <m:r>
                          <a:rPr lang="en-US" altLang="ja-JP" sz="2800" b="1" i="1">
                            <a:latin typeface="Cambria Math"/>
                          </a:rPr>
                          <m:t>𝟏</m:t>
                        </m:r>
                      </m:sub>
                    </m:sSub>
                  </m:oMath>
                </a14:m>
                <a:r>
                  <a:rPr kumimoji="1" lang="ja-JP" altLang="en-US" sz="2800" b="1" dirty="0" smtClean="0"/>
                  <a:t>と波数ベクトル</a:t>
                </a:r>
                <a14:m>
                  <m:oMath xmlns:m="http://schemas.openxmlformats.org/officeDocument/2006/math">
                    <m:sSub>
                      <m:sSubPr>
                        <m:ctrlPr>
                          <a:rPr lang="ja-JP" altLang="ja-JP" sz="2800" b="1" i="1">
                            <a:latin typeface="Cambria Math"/>
                          </a:rPr>
                        </m:ctrlPr>
                      </m:sSubPr>
                      <m:e>
                        <m:r>
                          <a:rPr lang="en-US" altLang="ja-JP" sz="2800" b="1" i="1">
                            <a:latin typeface="Cambria Math"/>
                          </a:rPr>
                          <m:t>𝒌</m:t>
                        </m:r>
                      </m:e>
                      <m:sub>
                        <m:r>
                          <a:rPr lang="en-US" altLang="ja-JP" sz="2800" b="1" i="1">
                            <a:latin typeface="Cambria Math"/>
                          </a:rPr>
                          <m:t>𝒙</m:t>
                        </m:r>
                      </m:sub>
                    </m:sSub>
                  </m:oMath>
                </a14:m>
                <a:r>
                  <a:rPr kumimoji="1" lang="ja-JP" altLang="en-US" sz="2800" b="1" dirty="0" smtClean="0"/>
                  <a:t>を実数部と虚数部に分けて式を整理する</a:t>
                </a:r>
                <a:endParaRPr kumimoji="1" lang="ja-JP" altLang="en-US" sz="2800" b="1"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4306124" y="3997223"/>
                <a:ext cx="3921666" cy="1815882"/>
              </a:xfrm>
              <a:prstGeom prst="rect">
                <a:avLst/>
              </a:prstGeom>
              <a:blipFill rotWithShape="1">
                <a:blip r:embed="rId7"/>
                <a:stretch>
                  <a:fillRect l="-3106" t="-4027" r="-311" b="-7047"/>
                </a:stretch>
              </a:blipFill>
            </p:spPr>
            <p:txBody>
              <a:bodyPr/>
              <a:lstStyle/>
              <a:p>
                <a:r>
                  <a:rPr lang="ja-JP" altLang="en-US">
                    <a:noFill/>
                  </a:rPr>
                  <a:t> </a:t>
                </a:r>
              </a:p>
            </p:txBody>
          </p:sp>
        </mc:Fallback>
      </mc:AlternateContent>
      <p:cxnSp>
        <p:nvCxnSpPr>
          <p:cNvPr id="4" name="直線矢印コネクタ 3"/>
          <p:cNvCxnSpPr/>
          <p:nvPr/>
        </p:nvCxnSpPr>
        <p:spPr>
          <a:xfrm>
            <a:off x="2312057" y="852682"/>
            <a:ext cx="1018144" cy="142419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33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テキスト ボックス 1"/>
              <p:cNvSpPr txBox="1"/>
              <p:nvPr/>
            </p:nvSpPr>
            <p:spPr>
              <a:xfrm>
                <a:off x="365635" y="866417"/>
                <a:ext cx="8229020" cy="890180"/>
              </a:xfrm>
              <a:prstGeom prst="rect">
                <a:avLst/>
              </a:prstGeom>
              <a:noFill/>
            </p:spPr>
            <p:txBody>
              <a:bodyPr wrap="square" rtlCol="0">
                <a:spAutoFit/>
              </a:bodyPr>
              <a:lstStyle/>
              <a:p>
                <a14:m>
                  <m:oMath xmlns:m="http://schemas.openxmlformats.org/officeDocument/2006/math">
                    <m:sSub>
                      <m:sSubPr>
                        <m:ctrlPr>
                          <a:rPr lang="ja-JP" altLang="ja-JP" sz="2400" b="1" i="1" smtClean="0">
                            <a:latin typeface="Cambria Math"/>
                          </a:rPr>
                        </m:ctrlPr>
                      </m:sSubPr>
                      <m:e>
                        <m:r>
                          <a:rPr lang="en-US" altLang="ja-JP" sz="2400" b="1" i="1">
                            <a:latin typeface="Cambria Math"/>
                          </a:rPr>
                          <m:t>𝜺</m:t>
                        </m:r>
                      </m:e>
                      <m:sub>
                        <m:r>
                          <a:rPr lang="en-US" altLang="ja-JP" sz="2400" b="1" i="1">
                            <a:latin typeface="Cambria Math"/>
                          </a:rPr>
                          <m:t>𝟏</m:t>
                        </m:r>
                      </m:sub>
                    </m:sSub>
                    <m:r>
                      <a:rPr lang="en-US" altLang="ja-JP" sz="2400" b="1" i="1">
                        <a:latin typeface="Cambria Math"/>
                      </a:rPr>
                      <m:t>=</m:t>
                    </m:r>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𝜺</m:t>
                            </m:r>
                          </m:e>
                          <m:sub>
                            <m:r>
                              <a:rPr lang="en-US" altLang="ja-JP" sz="2400" b="1" i="1">
                                <a:latin typeface="Cambria Math"/>
                              </a:rPr>
                              <m:t>𝟏</m:t>
                            </m:r>
                          </m:sub>
                        </m:sSub>
                      </m:e>
                      <m:sup>
                        <m:r>
                          <a:rPr lang="en-US" altLang="ja-JP" sz="2400" b="1" i="1">
                            <a:latin typeface="Cambria Math"/>
                          </a:rPr>
                          <m:t>′</m:t>
                        </m:r>
                      </m:sup>
                    </m:sSup>
                    <m:r>
                      <a:rPr lang="en-US" altLang="ja-JP" sz="2400" b="1" i="1">
                        <a:latin typeface="Cambria Math"/>
                      </a:rPr>
                      <m:t>+</m:t>
                    </m:r>
                    <m:r>
                      <a:rPr lang="en-US" altLang="ja-JP" sz="2400" b="1" i="1">
                        <a:latin typeface="Cambria Math"/>
                      </a:rPr>
                      <m:t>𝒊</m:t>
                    </m:r>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𝜺</m:t>
                            </m:r>
                          </m:e>
                          <m:sub>
                            <m:r>
                              <a:rPr lang="en-US" altLang="ja-JP" sz="2400" b="1" i="1">
                                <a:latin typeface="Cambria Math"/>
                              </a:rPr>
                              <m:t>𝟏</m:t>
                            </m:r>
                          </m:sub>
                        </m:sSub>
                      </m:e>
                      <m:sup>
                        <m:r>
                          <a:rPr lang="en-US" altLang="ja-JP" sz="2400" b="1" i="1" smtClean="0">
                            <a:latin typeface="Cambria Math"/>
                          </a:rPr>
                          <m:t>“</m:t>
                        </m:r>
                      </m:sup>
                    </m:sSup>
                    <m:r>
                      <a:rPr lang="ja-JP" altLang="en-US" sz="2400" b="1" i="1" smtClean="0">
                        <a:latin typeface="Cambria Math"/>
                      </a:rPr>
                      <m:t>、</m:t>
                    </m:r>
                    <m:sSub>
                      <m:sSubPr>
                        <m:ctrlPr>
                          <a:rPr lang="ja-JP" altLang="ja-JP" sz="2400" b="1" i="1">
                            <a:latin typeface="Cambria Math"/>
                          </a:rPr>
                        </m:ctrlPr>
                      </m:sSubPr>
                      <m:e>
                        <m:r>
                          <a:rPr lang="en-US" altLang="ja-JP" sz="2400" b="1" i="1">
                            <a:latin typeface="Cambria Math"/>
                          </a:rPr>
                          <m:t>𝒌</m:t>
                        </m:r>
                      </m:e>
                      <m:sub>
                        <m:r>
                          <a:rPr lang="en-US" altLang="ja-JP" sz="2400" b="1" i="1">
                            <a:latin typeface="Cambria Math"/>
                          </a:rPr>
                          <m:t>𝒙</m:t>
                        </m:r>
                      </m:sub>
                    </m:sSub>
                    <m:r>
                      <a:rPr lang="en-US" altLang="ja-JP" sz="2400" b="1" i="1">
                        <a:latin typeface="Cambria Math"/>
                      </a:rPr>
                      <m:t>=</m:t>
                    </m:r>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𝒌</m:t>
                            </m:r>
                          </m:e>
                          <m:sub>
                            <m:r>
                              <a:rPr lang="en-US" altLang="ja-JP" sz="2400" b="1" i="1">
                                <a:latin typeface="Cambria Math"/>
                              </a:rPr>
                              <m:t>𝒙</m:t>
                            </m:r>
                          </m:sub>
                        </m:sSub>
                      </m:e>
                      <m:sup>
                        <m:r>
                          <a:rPr lang="en-US" altLang="ja-JP" sz="2400" b="1" i="1">
                            <a:latin typeface="Cambria Math"/>
                          </a:rPr>
                          <m:t>′</m:t>
                        </m:r>
                      </m:sup>
                    </m:sSup>
                    <m:r>
                      <a:rPr lang="en-US" altLang="ja-JP" sz="2400" b="1" i="1">
                        <a:latin typeface="Cambria Math"/>
                      </a:rPr>
                      <m:t>+</m:t>
                    </m:r>
                    <m:r>
                      <a:rPr lang="en-US" altLang="ja-JP" sz="2400" b="1" i="1">
                        <a:latin typeface="Cambria Math"/>
                      </a:rPr>
                      <m:t>𝒊</m:t>
                    </m:r>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𝒌</m:t>
                            </m:r>
                          </m:e>
                          <m:sub>
                            <m:r>
                              <a:rPr lang="en-US" altLang="ja-JP" sz="2400" b="1" i="1">
                                <a:latin typeface="Cambria Math"/>
                              </a:rPr>
                              <m:t>𝒙</m:t>
                            </m:r>
                          </m:sub>
                        </m:sSub>
                      </m:e>
                      <m:sup>
                        <m:r>
                          <a:rPr lang="en-US" altLang="ja-JP" sz="2400" b="1" i="1" smtClean="0">
                            <a:latin typeface="Cambria Math"/>
                          </a:rPr>
                          <m:t>”</m:t>
                        </m:r>
                      </m:sup>
                    </m:sSup>
                  </m:oMath>
                </a14:m>
                <a:r>
                  <a:rPr kumimoji="1" lang="ja-JP" altLang="en-US" sz="2400" b="1" dirty="0" smtClean="0"/>
                  <a:t>とし</a:t>
                </a:r>
                <a14:m>
                  <m:oMath xmlns:m="http://schemas.openxmlformats.org/officeDocument/2006/math">
                    <m:sSub>
                      <m:sSubPr>
                        <m:ctrlPr>
                          <a:rPr lang="ja-JP" altLang="ja-JP" sz="2400" b="1" i="1">
                            <a:latin typeface="Cambria Math"/>
                          </a:rPr>
                        </m:ctrlPr>
                      </m:sSubPr>
                      <m:e>
                        <m:r>
                          <a:rPr lang="en-US" altLang="ja-JP" sz="2400" b="1" i="1">
                            <a:latin typeface="Cambria Math"/>
                          </a:rPr>
                          <m:t>𝜺</m:t>
                        </m:r>
                      </m:e>
                      <m:sub>
                        <m:r>
                          <a:rPr lang="en-US" altLang="ja-JP" sz="2400" b="1" i="1">
                            <a:latin typeface="Cambria Math"/>
                          </a:rPr>
                          <m:t>𝟐</m:t>
                        </m:r>
                      </m:sub>
                    </m:sSub>
                  </m:oMath>
                </a14:m>
                <a:r>
                  <a:rPr lang="ja-JP" altLang="ja-JP" sz="2400" b="1" dirty="0"/>
                  <a:t>＞</a:t>
                </a:r>
                <a:r>
                  <a:rPr lang="en-US" altLang="ja-JP" sz="2400" b="1" dirty="0" smtClean="0"/>
                  <a:t>0</a:t>
                </a:r>
                <a:r>
                  <a:rPr lang="ja-JP" altLang="en-US" sz="2400" b="1" dirty="0" err="1" smtClean="0"/>
                  <a:t>、</a:t>
                </a:r>
                <a:r>
                  <a:rPr lang="ja-JP" altLang="ja-JP" sz="2400" b="1" dirty="0"/>
                  <a:t> </a:t>
                </a:r>
                <a14:m>
                  <m:oMath xmlns:m="http://schemas.openxmlformats.org/officeDocument/2006/math">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𝜺</m:t>
                            </m:r>
                          </m:e>
                          <m:sub>
                            <m:r>
                              <a:rPr lang="en-US" altLang="ja-JP" sz="2400" b="1" i="1">
                                <a:latin typeface="Cambria Math"/>
                              </a:rPr>
                              <m:t>𝟏</m:t>
                            </m:r>
                          </m:sub>
                        </m:sSub>
                      </m:e>
                      <m:sup>
                        <m:r>
                          <a:rPr lang="en-US" altLang="ja-JP" sz="2400" b="1" i="1" smtClean="0">
                            <a:latin typeface="Cambria Math"/>
                          </a:rPr>
                          <m:t>“</m:t>
                        </m:r>
                      </m:sup>
                    </m:sSup>
                  </m:oMath>
                </a14:m>
                <a:r>
                  <a:rPr lang="ja-JP" altLang="ja-JP" sz="2400" b="1" dirty="0"/>
                  <a:t>＜</a:t>
                </a:r>
                <a14:m>
                  <m:oMath xmlns:m="http://schemas.openxmlformats.org/officeDocument/2006/math">
                    <m:d>
                      <m:dPr>
                        <m:begChr m:val="|"/>
                        <m:endChr m:val="|"/>
                        <m:ctrlPr>
                          <a:rPr lang="ja-JP" altLang="ja-JP" sz="2400" b="1" i="1">
                            <a:latin typeface="Cambria Math"/>
                          </a:rPr>
                        </m:ctrlPr>
                      </m:dPr>
                      <m:e>
                        <m:sSup>
                          <m:sSupPr>
                            <m:ctrlPr>
                              <a:rPr lang="ja-JP" altLang="ja-JP" sz="2400" b="1" i="1">
                                <a:latin typeface="Cambria Math"/>
                              </a:rPr>
                            </m:ctrlPr>
                          </m:sSupPr>
                          <m:e>
                            <m:sSub>
                              <m:sSubPr>
                                <m:ctrlPr>
                                  <a:rPr lang="ja-JP" altLang="ja-JP" sz="2400" b="1" i="1">
                                    <a:latin typeface="Cambria Math"/>
                                  </a:rPr>
                                </m:ctrlPr>
                              </m:sSubPr>
                              <m:e>
                                <m:r>
                                  <a:rPr lang="en-US" altLang="ja-JP" sz="2400" b="1" i="1">
                                    <a:latin typeface="Cambria Math"/>
                                  </a:rPr>
                                  <m:t>𝜺</m:t>
                                </m:r>
                              </m:e>
                              <m:sub>
                                <m:r>
                                  <a:rPr lang="en-US" altLang="ja-JP" sz="2400" b="1" i="1">
                                    <a:latin typeface="Cambria Math"/>
                                  </a:rPr>
                                  <m:t>𝟏</m:t>
                                </m:r>
                              </m:sub>
                            </m:sSub>
                          </m:e>
                          <m:sup>
                            <m:r>
                              <a:rPr lang="en-US" altLang="ja-JP" sz="2400" b="1" i="1">
                                <a:latin typeface="Cambria Math"/>
                              </a:rPr>
                              <m:t>′</m:t>
                            </m:r>
                          </m:sup>
                        </m:sSup>
                      </m:e>
                    </m:d>
                    <m:r>
                      <a:rPr lang="ja-JP" altLang="en-US" sz="2400" b="1" i="1" smtClean="0">
                        <a:latin typeface="Cambria Math"/>
                      </a:rPr>
                      <m:t>、</m:t>
                    </m:r>
                    <m:sSub>
                      <m:sSubPr>
                        <m:ctrlPr>
                          <a:rPr lang="en-US" altLang="ja-JP" sz="2400" b="1" i="1" smtClean="0">
                            <a:latin typeface="Cambria Math"/>
                          </a:rPr>
                        </m:ctrlPr>
                      </m:sSubPr>
                      <m:e>
                        <m:r>
                          <a:rPr lang="en-US" altLang="ja-JP" sz="2400" b="1" i="1" smtClean="0">
                            <a:latin typeface="Cambria Math"/>
                          </a:rPr>
                          <m:t>𝜺</m:t>
                        </m:r>
                      </m:e>
                      <m:sub>
                        <m:r>
                          <a:rPr lang="en-US" altLang="ja-JP" sz="2400" b="1" i="1" smtClean="0">
                            <a:latin typeface="Cambria Math"/>
                          </a:rPr>
                          <m:t>𝟏</m:t>
                        </m:r>
                      </m:sub>
                    </m:sSub>
                    <m:r>
                      <a:rPr lang="ja-JP" altLang="en-US" sz="2400" b="1" i="1" smtClean="0">
                        <a:latin typeface="Cambria Math"/>
                      </a:rPr>
                      <m:t>＜</m:t>
                    </m:r>
                    <m:r>
                      <a:rPr lang="en-US" altLang="ja-JP" sz="2400" b="1" i="1" smtClean="0">
                        <a:latin typeface="Cambria Math"/>
                      </a:rPr>
                      <m:t>𝟎</m:t>
                    </m:r>
                  </m:oMath>
                </a14:m>
                <a:r>
                  <a:rPr kumimoji="1" lang="ja-JP" altLang="en-US" sz="2400" b="1" dirty="0" smtClean="0"/>
                  <a:t>と仮定して前ページの式を整理すると</a:t>
                </a:r>
                <a:endParaRPr kumimoji="1" lang="ja-JP" altLang="en-US" sz="2400" b="1"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365635" y="866417"/>
                <a:ext cx="8229020" cy="890180"/>
              </a:xfrm>
              <a:prstGeom prst="rect">
                <a:avLst/>
              </a:prstGeom>
              <a:blipFill rotWithShape="1">
                <a:blip r:embed="rId3"/>
                <a:stretch>
                  <a:fillRect l="-1185" t="-3425" b="-1027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651759" y="1490447"/>
                <a:ext cx="7674181" cy="1601592"/>
              </a:xfrm>
              <a:prstGeom prst="rect">
                <a:avLst/>
              </a:prstGeom>
              <a:noFill/>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sSup>
                        <m:sSupPr>
                          <m:ctrlPr>
                            <a:rPr lang="ja-JP" altLang="ja-JP" sz="2400" i="1" smtClean="0">
                              <a:latin typeface="Cambria Math"/>
                            </a:rPr>
                          </m:ctrlPr>
                        </m:sSupPr>
                        <m:e>
                          <m:sSub>
                            <m:sSubPr>
                              <m:ctrlPr>
                                <a:rPr lang="ja-JP" altLang="ja-JP" sz="2400" i="1">
                                  <a:latin typeface="Cambria Math"/>
                                </a:rPr>
                              </m:ctrlPr>
                            </m:sSubPr>
                            <m:e>
                              <m:r>
                                <a:rPr lang="en-US" altLang="ja-JP" sz="2400" i="1">
                                  <a:latin typeface="Cambria Math"/>
                                </a:rPr>
                                <m:t>𝑘</m:t>
                              </m:r>
                            </m:e>
                            <m:sub>
                              <m:r>
                                <a:rPr lang="en-US" altLang="ja-JP" sz="2400" i="1">
                                  <a:latin typeface="Cambria Math"/>
                                </a:rPr>
                                <m:t>𝑥</m:t>
                              </m:r>
                            </m:sub>
                          </m:sSub>
                        </m:e>
                        <m:sup>
                          <m:r>
                            <a:rPr lang="en-US" altLang="ja-JP" sz="2400" i="1">
                              <a:latin typeface="Cambria Math"/>
                            </a:rPr>
                            <m:t>′</m:t>
                          </m:r>
                        </m:sup>
                      </m:sSup>
                      <m:r>
                        <a:rPr lang="en-US" altLang="ja-JP" sz="2400" i="1">
                          <a:latin typeface="Cambria Math"/>
                        </a:rPr>
                        <m:t>=</m:t>
                      </m:r>
                      <m:f>
                        <m:fPr>
                          <m:ctrlPr>
                            <a:rPr lang="ja-JP" altLang="ja-JP" sz="2400" i="1">
                              <a:latin typeface="Cambria Math"/>
                            </a:rPr>
                          </m:ctrlPr>
                        </m:fPr>
                        <m:num>
                          <m:r>
                            <m:rPr>
                              <m:sty m:val="p"/>
                            </m:rPr>
                            <a:rPr lang="ja-JP" altLang="ja-JP" sz="2400">
                              <a:latin typeface="Cambria Math"/>
                            </a:rPr>
                            <m:t>ω</m:t>
                          </m:r>
                        </m:num>
                        <m:den>
                          <m:r>
                            <a:rPr lang="ja-JP" altLang="ja-JP" sz="2400">
                              <a:latin typeface="Cambria Math"/>
                            </a:rPr>
                            <m:t>ｃ</m:t>
                          </m:r>
                        </m:den>
                      </m:f>
                      <m:sSup>
                        <m:sSupPr>
                          <m:ctrlPr>
                            <a:rPr lang="ja-JP" altLang="ja-JP" sz="2400" i="1">
                              <a:latin typeface="Cambria Math"/>
                            </a:rPr>
                          </m:ctrlPr>
                        </m:sSupPr>
                        <m:e>
                          <m:r>
                            <a:rPr lang="en-US" altLang="ja-JP" sz="2400" i="1">
                              <a:latin typeface="Cambria Math"/>
                            </a:rPr>
                            <m:t>(</m:t>
                          </m:r>
                          <m:f>
                            <m:fPr>
                              <m:ctrlPr>
                                <a:rPr lang="ja-JP" altLang="ja-JP" sz="2400" i="1">
                                  <a:latin typeface="Cambria Math"/>
                                </a:rPr>
                              </m:ctrlPr>
                            </m:fPr>
                            <m:num>
                              <m:sSup>
                                <m:sSupPr>
                                  <m:ctrlPr>
                                    <a:rPr lang="ja-JP" altLang="ja-JP" sz="2400" i="1">
                                      <a:latin typeface="Cambria Math"/>
                                    </a:rPr>
                                  </m:ctrlPr>
                                </m:sSupPr>
                                <m:e>
                                  <m:sSub>
                                    <m:sSubPr>
                                      <m:ctrlPr>
                                        <a:rPr lang="ja-JP" altLang="ja-JP" sz="2400" i="1">
                                          <a:latin typeface="Cambria Math"/>
                                        </a:rPr>
                                      </m:ctrlPr>
                                    </m:sSubPr>
                                    <m:e>
                                      <m:r>
                                        <a:rPr lang="en-US" altLang="ja-JP" sz="2400" i="1">
                                          <a:latin typeface="Cambria Math"/>
                                        </a:rPr>
                                        <m:t>𝜀</m:t>
                                      </m:r>
                                    </m:e>
                                    <m:sub>
                                      <m:r>
                                        <a:rPr lang="en-US" altLang="ja-JP" sz="2400" i="1">
                                          <a:latin typeface="Cambria Math"/>
                                        </a:rPr>
                                        <m:t>1</m:t>
                                      </m:r>
                                    </m:sub>
                                  </m:sSub>
                                </m:e>
                                <m:sup>
                                  <m:r>
                                    <a:rPr lang="en-US" altLang="ja-JP" sz="2400" i="1">
                                      <a:latin typeface="Cambria Math"/>
                                    </a:rPr>
                                    <m:t>′</m:t>
                                  </m:r>
                                </m:sup>
                              </m:sSup>
                              <m:sSub>
                                <m:sSubPr>
                                  <m:ctrlPr>
                                    <a:rPr lang="ja-JP" altLang="ja-JP" sz="2400" i="1">
                                      <a:latin typeface="Cambria Math"/>
                                    </a:rPr>
                                  </m:ctrlPr>
                                </m:sSubPr>
                                <m:e>
                                  <m:r>
                                    <a:rPr lang="en-US" altLang="ja-JP" sz="2400" i="1">
                                      <a:latin typeface="Cambria Math"/>
                                    </a:rPr>
                                    <m:t>𝜀</m:t>
                                  </m:r>
                                </m:e>
                                <m:sub>
                                  <m:r>
                                    <a:rPr lang="en-US" altLang="ja-JP" sz="2400" i="1">
                                      <a:latin typeface="Cambria Math"/>
                                    </a:rPr>
                                    <m:t>2</m:t>
                                  </m:r>
                                </m:sub>
                              </m:sSub>
                            </m:num>
                            <m:den>
                              <m:sSup>
                                <m:sSupPr>
                                  <m:ctrlPr>
                                    <a:rPr lang="ja-JP" altLang="ja-JP" sz="2400" i="1">
                                      <a:latin typeface="Cambria Math"/>
                                    </a:rPr>
                                  </m:ctrlPr>
                                </m:sSupPr>
                                <m:e>
                                  <m:sSub>
                                    <m:sSubPr>
                                      <m:ctrlPr>
                                        <a:rPr lang="ja-JP" altLang="ja-JP" sz="2400" i="1">
                                          <a:latin typeface="Cambria Math"/>
                                        </a:rPr>
                                      </m:ctrlPr>
                                    </m:sSubPr>
                                    <m:e>
                                      <m:r>
                                        <a:rPr lang="en-US" altLang="ja-JP" sz="2400" i="1">
                                          <a:latin typeface="Cambria Math"/>
                                        </a:rPr>
                                        <m:t>𝜀</m:t>
                                      </m:r>
                                    </m:e>
                                    <m:sub>
                                      <m:r>
                                        <a:rPr lang="en-US" altLang="ja-JP" sz="2400" i="1">
                                          <a:latin typeface="Cambria Math"/>
                                        </a:rPr>
                                        <m:t>1</m:t>
                                      </m:r>
                                    </m:sub>
                                  </m:sSub>
                                </m:e>
                                <m:sup>
                                  <m:r>
                                    <a:rPr lang="en-US" altLang="ja-JP" sz="2400" i="1">
                                      <a:latin typeface="Cambria Math"/>
                                    </a:rPr>
                                    <m:t>′</m:t>
                                  </m:r>
                                </m:sup>
                              </m:sSup>
                              <m:sSub>
                                <m:sSubPr>
                                  <m:ctrlPr>
                                    <a:rPr lang="ja-JP" altLang="ja-JP" sz="2400" i="1">
                                      <a:latin typeface="Cambria Math"/>
                                    </a:rPr>
                                  </m:ctrlPr>
                                </m:sSubPr>
                                <m:e>
                                  <m:r>
                                    <a:rPr lang="en-US" altLang="ja-JP" sz="2400" i="1">
                                      <a:latin typeface="Cambria Math"/>
                                    </a:rPr>
                                    <m:t>+</m:t>
                                  </m:r>
                                  <m:r>
                                    <a:rPr lang="en-US" altLang="ja-JP" sz="2400" i="1">
                                      <a:latin typeface="Cambria Math"/>
                                    </a:rPr>
                                    <m:t>𝜀</m:t>
                                  </m:r>
                                </m:e>
                                <m:sub>
                                  <m:r>
                                    <a:rPr lang="en-US" altLang="ja-JP" sz="2400" i="1">
                                      <a:latin typeface="Cambria Math"/>
                                    </a:rPr>
                                    <m:t>2</m:t>
                                  </m:r>
                                </m:sub>
                              </m:sSub>
                            </m:den>
                          </m:f>
                          <m:r>
                            <a:rPr lang="en-US" altLang="ja-JP" sz="2400" i="1">
                              <a:latin typeface="Cambria Math"/>
                            </a:rPr>
                            <m:t>)</m:t>
                          </m:r>
                        </m:e>
                        <m:sup>
                          <m:f>
                            <m:fPr>
                              <m:ctrlPr>
                                <a:rPr lang="ja-JP" altLang="ja-JP" sz="2400" i="1">
                                  <a:latin typeface="Cambria Math"/>
                                </a:rPr>
                              </m:ctrlPr>
                            </m:fPr>
                            <m:num>
                              <m:r>
                                <a:rPr lang="en-US" altLang="ja-JP" sz="2400" i="1">
                                  <a:latin typeface="Cambria Math"/>
                                </a:rPr>
                                <m:t>1</m:t>
                              </m:r>
                            </m:num>
                            <m:den>
                              <m:r>
                                <a:rPr lang="en-US" altLang="ja-JP" sz="2400" i="1">
                                  <a:latin typeface="Cambria Math"/>
                                </a:rPr>
                                <m:t>2</m:t>
                              </m:r>
                            </m:den>
                          </m:f>
                        </m:sup>
                      </m:sSup>
                      <m:r>
                        <a:rPr lang="ja-JP" altLang="en-US" sz="2400" b="0" i="1" smtClean="0">
                          <a:latin typeface="Cambria Math"/>
                        </a:rPr>
                        <m:t>　　</m:t>
                      </m:r>
                      <m:sSup>
                        <m:sSupPr>
                          <m:ctrlPr>
                            <a:rPr lang="ja-JP" altLang="ja-JP" sz="2400" i="1">
                              <a:latin typeface="Cambria Math"/>
                            </a:rPr>
                          </m:ctrlPr>
                        </m:sSupPr>
                        <m:e>
                          <m:sSub>
                            <m:sSubPr>
                              <m:ctrlPr>
                                <a:rPr lang="ja-JP" altLang="ja-JP" sz="2400" i="1">
                                  <a:latin typeface="Cambria Math"/>
                                </a:rPr>
                              </m:ctrlPr>
                            </m:sSubPr>
                            <m:e>
                              <m:r>
                                <a:rPr lang="en-US" altLang="ja-JP" sz="2400" i="1">
                                  <a:latin typeface="Cambria Math"/>
                                </a:rPr>
                                <m:t>𝑘</m:t>
                              </m:r>
                            </m:e>
                            <m:sub>
                              <m:r>
                                <a:rPr lang="en-US" altLang="ja-JP" sz="2400" i="1">
                                  <a:latin typeface="Cambria Math"/>
                                </a:rPr>
                                <m:t>𝑥</m:t>
                              </m:r>
                            </m:sub>
                          </m:sSub>
                        </m:e>
                        <m:sup>
                          <m:r>
                            <a:rPr lang="en-US" altLang="ja-JP" sz="2400" i="1">
                              <a:latin typeface="Cambria Math"/>
                            </a:rPr>
                            <m:t>′′</m:t>
                          </m:r>
                        </m:sup>
                      </m:sSup>
                      <m:r>
                        <a:rPr lang="en-US" altLang="ja-JP" sz="2400" i="1">
                          <a:latin typeface="Cambria Math"/>
                        </a:rPr>
                        <m:t>=</m:t>
                      </m:r>
                      <m:f>
                        <m:fPr>
                          <m:ctrlPr>
                            <a:rPr lang="ja-JP" altLang="ja-JP" sz="2400" i="1">
                              <a:latin typeface="Cambria Math"/>
                            </a:rPr>
                          </m:ctrlPr>
                        </m:fPr>
                        <m:num>
                          <m:r>
                            <m:rPr>
                              <m:sty m:val="p"/>
                            </m:rPr>
                            <a:rPr lang="ja-JP" altLang="ja-JP" sz="2400">
                              <a:latin typeface="Cambria Math"/>
                            </a:rPr>
                            <m:t>ω</m:t>
                          </m:r>
                        </m:num>
                        <m:den>
                          <m:r>
                            <a:rPr lang="ja-JP" altLang="ja-JP" sz="2400">
                              <a:latin typeface="Cambria Math"/>
                            </a:rPr>
                            <m:t>ｃ</m:t>
                          </m:r>
                        </m:den>
                      </m:f>
                      <m:sSup>
                        <m:sSupPr>
                          <m:ctrlPr>
                            <a:rPr lang="ja-JP" altLang="ja-JP" sz="2400" i="1">
                              <a:latin typeface="Cambria Math"/>
                            </a:rPr>
                          </m:ctrlPr>
                        </m:sSupPr>
                        <m:e>
                          <m:r>
                            <a:rPr lang="en-US" altLang="ja-JP" sz="2400" i="1">
                              <a:latin typeface="Cambria Math"/>
                            </a:rPr>
                            <m:t>(</m:t>
                          </m:r>
                          <m:f>
                            <m:fPr>
                              <m:ctrlPr>
                                <a:rPr lang="ja-JP" altLang="ja-JP" sz="2400" i="1">
                                  <a:latin typeface="Cambria Math"/>
                                </a:rPr>
                              </m:ctrlPr>
                            </m:fPr>
                            <m:num>
                              <m:sSup>
                                <m:sSupPr>
                                  <m:ctrlPr>
                                    <a:rPr lang="ja-JP" altLang="ja-JP" sz="2400" i="1">
                                      <a:latin typeface="Cambria Math"/>
                                    </a:rPr>
                                  </m:ctrlPr>
                                </m:sSupPr>
                                <m:e>
                                  <m:sSub>
                                    <m:sSubPr>
                                      <m:ctrlPr>
                                        <a:rPr lang="ja-JP" altLang="ja-JP" sz="2400" i="1">
                                          <a:latin typeface="Cambria Math"/>
                                        </a:rPr>
                                      </m:ctrlPr>
                                    </m:sSubPr>
                                    <m:e>
                                      <m:r>
                                        <a:rPr lang="en-US" altLang="ja-JP" sz="2400" i="1">
                                          <a:latin typeface="Cambria Math"/>
                                        </a:rPr>
                                        <m:t>𝜀</m:t>
                                      </m:r>
                                    </m:e>
                                    <m:sub>
                                      <m:r>
                                        <a:rPr lang="en-US" altLang="ja-JP" sz="2400" i="1">
                                          <a:latin typeface="Cambria Math"/>
                                        </a:rPr>
                                        <m:t>1</m:t>
                                      </m:r>
                                    </m:sub>
                                  </m:sSub>
                                </m:e>
                                <m:sup>
                                  <m:r>
                                    <a:rPr lang="en-US" altLang="ja-JP" sz="2400" i="1">
                                      <a:latin typeface="Cambria Math"/>
                                    </a:rPr>
                                    <m:t>′</m:t>
                                  </m:r>
                                </m:sup>
                              </m:sSup>
                              <m:sSub>
                                <m:sSubPr>
                                  <m:ctrlPr>
                                    <a:rPr lang="ja-JP" altLang="ja-JP" sz="2400" i="1">
                                      <a:latin typeface="Cambria Math"/>
                                    </a:rPr>
                                  </m:ctrlPr>
                                </m:sSubPr>
                                <m:e>
                                  <m:r>
                                    <a:rPr lang="en-US" altLang="ja-JP" sz="2400" i="1">
                                      <a:latin typeface="Cambria Math"/>
                                    </a:rPr>
                                    <m:t>𝜀</m:t>
                                  </m:r>
                                </m:e>
                                <m:sub>
                                  <m:r>
                                    <a:rPr lang="en-US" altLang="ja-JP" sz="2400" i="1">
                                      <a:latin typeface="Cambria Math"/>
                                    </a:rPr>
                                    <m:t>2</m:t>
                                  </m:r>
                                </m:sub>
                              </m:sSub>
                            </m:num>
                            <m:den>
                              <m:sSup>
                                <m:sSupPr>
                                  <m:ctrlPr>
                                    <a:rPr lang="ja-JP" altLang="ja-JP" sz="2400" i="1">
                                      <a:latin typeface="Cambria Math"/>
                                    </a:rPr>
                                  </m:ctrlPr>
                                </m:sSupPr>
                                <m:e>
                                  <m:sSub>
                                    <m:sSubPr>
                                      <m:ctrlPr>
                                        <a:rPr lang="ja-JP" altLang="ja-JP" sz="2400" i="1">
                                          <a:latin typeface="Cambria Math"/>
                                        </a:rPr>
                                      </m:ctrlPr>
                                    </m:sSubPr>
                                    <m:e>
                                      <m:r>
                                        <a:rPr lang="en-US" altLang="ja-JP" sz="2400" i="1">
                                          <a:latin typeface="Cambria Math"/>
                                        </a:rPr>
                                        <m:t>𝜀</m:t>
                                      </m:r>
                                    </m:e>
                                    <m:sub>
                                      <m:r>
                                        <a:rPr lang="en-US" altLang="ja-JP" sz="2400" i="1">
                                          <a:latin typeface="Cambria Math"/>
                                        </a:rPr>
                                        <m:t>1</m:t>
                                      </m:r>
                                    </m:sub>
                                  </m:sSub>
                                </m:e>
                                <m:sup>
                                  <m:r>
                                    <a:rPr lang="en-US" altLang="ja-JP" sz="2400" i="1">
                                      <a:latin typeface="Cambria Math"/>
                                    </a:rPr>
                                    <m:t>′</m:t>
                                  </m:r>
                                </m:sup>
                              </m:sSup>
                              <m:sSub>
                                <m:sSubPr>
                                  <m:ctrlPr>
                                    <a:rPr lang="ja-JP" altLang="ja-JP" sz="2400" i="1">
                                      <a:latin typeface="Cambria Math"/>
                                    </a:rPr>
                                  </m:ctrlPr>
                                </m:sSubPr>
                                <m:e>
                                  <m:r>
                                    <a:rPr lang="en-US" altLang="ja-JP" sz="2400" i="1">
                                      <a:latin typeface="Cambria Math"/>
                                    </a:rPr>
                                    <m:t>+</m:t>
                                  </m:r>
                                  <m:r>
                                    <a:rPr lang="en-US" altLang="ja-JP" sz="2400" i="1">
                                      <a:latin typeface="Cambria Math"/>
                                    </a:rPr>
                                    <m:t>𝜀</m:t>
                                  </m:r>
                                </m:e>
                                <m:sub>
                                  <m:r>
                                    <a:rPr lang="en-US" altLang="ja-JP" sz="2400" i="1">
                                      <a:latin typeface="Cambria Math"/>
                                    </a:rPr>
                                    <m:t>2</m:t>
                                  </m:r>
                                </m:sub>
                              </m:sSub>
                            </m:den>
                          </m:f>
                          <m:r>
                            <a:rPr lang="en-US" altLang="ja-JP" sz="2400" i="1">
                              <a:latin typeface="Cambria Math"/>
                            </a:rPr>
                            <m:t>)</m:t>
                          </m:r>
                        </m:e>
                        <m:sup>
                          <m:f>
                            <m:fPr>
                              <m:ctrlPr>
                                <a:rPr lang="ja-JP" altLang="ja-JP" sz="2400" i="1">
                                  <a:latin typeface="Cambria Math"/>
                                </a:rPr>
                              </m:ctrlPr>
                            </m:fPr>
                            <m:num>
                              <m:r>
                                <a:rPr lang="en-US" altLang="ja-JP" sz="2400" i="1">
                                  <a:latin typeface="Cambria Math"/>
                                </a:rPr>
                                <m:t>3</m:t>
                              </m:r>
                            </m:num>
                            <m:den>
                              <m:r>
                                <a:rPr lang="en-US" altLang="ja-JP" sz="2400" i="1">
                                  <a:latin typeface="Cambria Math"/>
                                </a:rPr>
                                <m:t>2</m:t>
                              </m:r>
                            </m:den>
                          </m:f>
                        </m:sup>
                      </m:sSup>
                      <m:f>
                        <m:fPr>
                          <m:ctrlPr>
                            <a:rPr lang="ja-JP" altLang="ja-JP" sz="2400" i="1">
                              <a:latin typeface="Cambria Math"/>
                            </a:rPr>
                          </m:ctrlPr>
                        </m:fPr>
                        <m:num>
                          <m:sSup>
                            <m:sSupPr>
                              <m:ctrlPr>
                                <a:rPr lang="ja-JP" altLang="ja-JP" sz="2400" i="1">
                                  <a:latin typeface="Cambria Math"/>
                                </a:rPr>
                              </m:ctrlPr>
                            </m:sSupPr>
                            <m:e>
                              <m:sSub>
                                <m:sSubPr>
                                  <m:ctrlPr>
                                    <a:rPr lang="ja-JP" altLang="ja-JP" sz="2400" i="1">
                                      <a:latin typeface="Cambria Math"/>
                                    </a:rPr>
                                  </m:ctrlPr>
                                </m:sSubPr>
                                <m:e>
                                  <m:r>
                                    <a:rPr lang="en-US" altLang="ja-JP" sz="2400" i="1">
                                      <a:latin typeface="Cambria Math"/>
                                    </a:rPr>
                                    <m:t>𝜀</m:t>
                                  </m:r>
                                </m:e>
                                <m:sub>
                                  <m:r>
                                    <a:rPr lang="en-US" altLang="ja-JP" sz="2400" i="1">
                                      <a:latin typeface="Cambria Math"/>
                                    </a:rPr>
                                    <m:t>1</m:t>
                                  </m:r>
                                </m:sub>
                              </m:sSub>
                            </m:e>
                            <m:sup>
                              <m:r>
                                <a:rPr lang="en-US" altLang="ja-JP" sz="2400" i="1">
                                  <a:latin typeface="Cambria Math"/>
                                </a:rPr>
                                <m:t>"</m:t>
                              </m:r>
                            </m:sup>
                          </m:sSup>
                        </m:num>
                        <m:den>
                          <m:r>
                            <a:rPr lang="en-US" altLang="ja-JP" sz="2400" i="1">
                              <a:latin typeface="Cambria Math"/>
                            </a:rPr>
                            <m:t>2</m:t>
                          </m:r>
                          <m:sSup>
                            <m:sSupPr>
                              <m:ctrlPr>
                                <a:rPr lang="ja-JP" altLang="ja-JP" sz="2400" i="1">
                                  <a:latin typeface="Cambria Math"/>
                                </a:rPr>
                              </m:ctrlPr>
                            </m:sSupPr>
                            <m:e>
                              <m:r>
                                <a:rPr lang="en-US" altLang="ja-JP" sz="2400" i="1">
                                  <a:latin typeface="Cambria Math"/>
                                </a:rPr>
                                <m:t>(</m:t>
                              </m:r>
                              <m:sSup>
                                <m:sSupPr>
                                  <m:ctrlPr>
                                    <a:rPr lang="ja-JP" altLang="ja-JP" sz="2400" i="1">
                                      <a:latin typeface="Cambria Math"/>
                                    </a:rPr>
                                  </m:ctrlPr>
                                </m:sSupPr>
                                <m:e>
                                  <m:sSub>
                                    <m:sSubPr>
                                      <m:ctrlPr>
                                        <a:rPr lang="ja-JP" altLang="ja-JP" sz="2400" i="1">
                                          <a:latin typeface="Cambria Math"/>
                                        </a:rPr>
                                      </m:ctrlPr>
                                    </m:sSubPr>
                                    <m:e>
                                      <m:r>
                                        <a:rPr lang="en-US" altLang="ja-JP" sz="2400" i="1">
                                          <a:latin typeface="Cambria Math"/>
                                        </a:rPr>
                                        <m:t>𝜀</m:t>
                                      </m:r>
                                    </m:e>
                                    <m:sub>
                                      <m:r>
                                        <a:rPr lang="en-US" altLang="ja-JP" sz="2400" i="1">
                                          <a:latin typeface="Cambria Math"/>
                                        </a:rPr>
                                        <m:t>1</m:t>
                                      </m:r>
                                    </m:sub>
                                  </m:sSub>
                                </m:e>
                                <m:sup>
                                  <m:r>
                                    <a:rPr lang="en-US" altLang="ja-JP" sz="2400" i="1">
                                      <a:latin typeface="Cambria Math"/>
                                    </a:rPr>
                                    <m:t>′</m:t>
                                  </m:r>
                                </m:sup>
                              </m:sSup>
                              <m:r>
                                <a:rPr lang="en-US" altLang="ja-JP" sz="2400" i="1">
                                  <a:latin typeface="Cambria Math"/>
                                </a:rPr>
                                <m:t>)</m:t>
                              </m:r>
                            </m:e>
                            <m:sup>
                              <m:r>
                                <a:rPr lang="en-US" altLang="ja-JP" sz="2400" i="1">
                                  <a:latin typeface="Cambria Math"/>
                                </a:rPr>
                                <m:t>2</m:t>
                              </m:r>
                            </m:sup>
                          </m:sSup>
                        </m:den>
                      </m:f>
                    </m:oMath>
                  </m:oMathPara>
                </a14:m>
                <a:endParaRPr lang="ja-JP" altLang="ja-JP" sz="2400" dirty="0"/>
              </a:p>
              <a:p>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706072" y="1490446"/>
                <a:ext cx="8313696" cy="2128981"/>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1248554" y="3827419"/>
                <a:ext cx="7341836" cy="461665"/>
              </a:xfrm>
              <a:prstGeom prst="rect">
                <a:avLst/>
              </a:prstGeom>
              <a:noFill/>
            </p:spPr>
            <p:txBody>
              <a:bodyPr wrap="square" rtlCol="0">
                <a:spAutoFit/>
              </a:bodyPr>
              <a:lstStyle/>
              <a:p>
                <a14:m>
                  <m:oMath xmlns:m="http://schemas.openxmlformats.org/officeDocument/2006/math">
                    <m:sSup>
                      <m:sSupPr>
                        <m:ctrlPr>
                          <a:rPr lang="ja-JP" altLang="ja-JP" sz="2400" b="1" i="1" smtClean="0">
                            <a:solidFill>
                              <a:srgbClr val="FF0000"/>
                            </a:solidFill>
                            <a:latin typeface="Cambria Math"/>
                          </a:rPr>
                        </m:ctrlPr>
                      </m:sSupPr>
                      <m:e>
                        <m:sSub>
                          <m:sSubPr>
                            <m:ctrlPr>
                              <a:rPr lang="ja-JP" altLang="ja-JP" sz="2400" b="1" i="1">
                                <a:solidFill>
                                  <a:srgbClr val="FF0000"/>
                                </a:solidFill>
                                <a:latin typeface="Cambria Math"/>
                              </a:rPr>
                            </m:ctrlPr>
                          </m:sSubPr>
                          <m:e>
                            <m:r>
                              <a:rPr lang="en-US" altLang="ja-JP" sz="2400" b="1" i="1">
                                <a:solidFill>
                                  <a:srgbClr val="FF0000"/>
                                </a:solidFill>
                                <a:latin typeface="Cambria Math"/>
                              </a:rPr>
                              <m:t>𝜺</m:t>
                            </m:r>
                          </m:e>
                          <m:sub>
                            <m:r>
                              <a:rPr lang="en-US" altLang="ja-JP" sz="2400" b="1" i="1">
                                <a:solidFill>
                                  <a:srgbClr val="FF0000"/>
                                </a:solidFill>
                                <a:latin typeface="Cambria Math"/>
                              </a:rPr>
                              <m:t>𝟏</m:t>
                            </m:r>
                          </m:sub>
                        </m:sSub>
                      </m:e>
                      <m:sup>
                        <m:r>
                          <a:rPr lang="en-US" altLang="ja-JP" sz="2400" b="1" i="1">
                            <a:solidFill>
                              <a:srgbClr val="FF0000"/>
                            </a:solidFill>
                            <a:latin typeface="Cambria Math"/>
                          </a:rPr>
                          <m:t>′</m:t>
                        </m:r>
                      </m:sup>
                    </m:sSup>
                    <m:r>
                      <a:rPr lang="en-US" altLang="ja-JP" sz="2400" b="1" i="1">
                        <a:solidFill>
                          <a:srgbClr val="FF0000"/>
                        </a:solidFill>
                        <a:latin typeface="Cambria Math"/>
                      </a:rPr>
                      <m:t>+</m:t>
                    </m:r>
                    <m:sSub>
                      <m:sSubPr>
                        <m:ctrlPr>
                          <a:rPr lang="ja-JP" altLang="ja-JP" sz="2400" b="1" i="1">
                            <a:solidFill>
                              <a:srgbClr val="FF0000"/>
                            </a:solidFill>
                            <a:latin typeface="Cambria Math"/>
                          </a:rPr>
                        </m:ctrlPr>
                      </m:sSubPr>
                      <m:e>
                        <m:r>
                          <a:rPr lang="en-US" altLang="ja-JP" sz="2400" b="1" i="1">
                            <a:solidFill>
                              <a:srgbClr val="FF0000"/>
                            </a:solidFill>
                            <a:latin typeface="Cambria Math"/>
                          </a:rPr>
                          <m:t>𝜺</m:t>
                        </m:r>
                      </m:e>
                      <m:sub>
                        <m:r>
                          <a:rPr lang="en-US" altLang="ja-JP" sz="2400" b="1" i="1">
                            <a:solidFill>
                              <a:srgbClr val="FF0000"/>
                            </a:solidFill>
                            <a:latin typeface="Cambria Math"/>
                          </a:rPr>
                          <m:t>𝟐</m:t>
                        </m:r>
                      </m:sub>
                    </m:sSub>
                  </m:oMath>
                </a14:m>
                <a:r>
                  <a:rPr lang="ja-JP" altLang="ja-JP" sz="2400" b="1" dirty="0">
                    <a:solidFill>
                      <a:srgbClr val="FF0000"/>
                    </a:solidFill>
                  </a:rPr>
                  <a:t>＜</a:t>
                </a:r>
                <a:r>
                  <a:rPr lang="en-US" altLang="ja-JP" sz="2400" b="1" dirty="0">
                    <a:solidFill>
                      <a:srgbClr val="FF0000"/>
                    </a:solidFill>
                  </a:rPr>
                  <a:t>0</a:t>
                </a:r>
                <a:r>
                  <a:rPr lang="ja-JP" altLang="ja-JP" sz="2400" b="1" dirty="0">
                    <a:solidFill>
                      <a:srgbClr val="FF0000"/>
                    </a:solidFill>
                  </a:rPr>
                  <a:t>かつ</a:t>
                </a:r>
                <a14:m>
                  <m:oMath xmlns:m="http://schemas.openxmlformats.org/officeDocument/2006/math">
                    <m:sSup>
                      <m:sSupPr>
                        <m:ctrlPr>
                          <a:rPr lang="ja-JP" altLang="ja-JP" sz="2400" b="1" i="1">
                            <a:solidFill>
                              <a:srgbClr val="FF0000"/>
                            </a:solidFill>
                            <a:latin typeface="Cambria Math"/>
                          </a:rPr>
                        </m:ctrlPr>
                      </m:sSupPr>
                      <m:e>
                        <m:sSub>
                          <m:sSubPr>
                            <m:ctrlPr>
                              <a:rPr lang="ja-JP" altLang="ja-JP" sz="2400" b="1" i="1">
                                <a:solidFill>
                                  <a:srgbClr val="FF0000"/>
                                </a:solidFill>
                                <a:latin typeface="Cambria Math"/>
                              </a:rPr>
                            </m:ctrlPr>
                          </m:sSubPr>
                          <m:e>
                            <m:r>
                              <a:rPr lang="en-US" altLang="ja-JP" sz="2400" b="1" i="1">
                                <a:solidFill>
                                  <a:srgbClr val="FF0000"/>
                                </a:solidFill>
                                <a:latin typeface="Cambria Math"/>
                              </a:rPr>
                              <m:t>𝜺</m:t>
                            </m:r>
                          </m:e>
                          <m:sub>
                            <m:r>
                              <a:rPr lang="en-US" altLang="ja-JP" sz="2400" b="1" i="1">
                                <a:solidFill>
                                  <a:srgbClr val="FF0000"/>
                                </a:solidFill>
                                <a:latin typeface="Cambria Math"/>
                              </a:rPr>
                              <m:t>𝟏</m:t>
                            </m:r>
                          </m:sub>
                        </m:sSub>
                      </m:e>
                      <m:sup>
                        <m:r>
                          <a:rPr lang="en-US" altLang="ja-JP" sz="2400" b="1" i="1">
                            <a:solidFill>
                              <a:srgbClr val="FF0000"/>
                            </a:solidFill>
                            <a:latin typeface="Cambria Math"/>
                          </a:rPr>
                          <m:t>′</m:t>
                        </m:r>
                      </m:sup>
                    </m:sSup>
                    <m:sSub>
                      <m:sSubPr>
                        <m:ctrlPr>
                          <a:rPr lang="ja-JP" altLang="ja-JP" sz="2400" b="1" i="1">
                            <a:solidFill>
                              <a:srgbClr val="FF0000"/>
                            </a:solidFill>
                            <a:latin typeface="Cambria Math"/>
                          </a:rPr>
                        </m:ctrlPr>
                      </m:sSubPr>
                      <m:e>
                        <m:r>
                          <a:rPr lang="en-US" altLang="ja-JP" sz="2400" b="1" i="1">
                            <a:solidFill>
                              <a:srgbClr val="FF0000"/>
                            </a:solidFill>
                            <a:latin typeface="Cambria Math"/>
                          </a:rPr>
                          <m:t>𝜺</m:t>
                        </m:r>
                      </m:e>
                      <m:sub>
                        <m:r>
                          <a:rPr lang="en-US" altLang="ja-JP" sz="2400" b="1" i="1">
                            <a:solidFill>
                              <a:srgbClr val="FF0000"/>
                            </a:solidFill>
                            <a:latin typeface="Cambria Math"/>
                          </a:rPr>
                          <m:t>𝟐</m:t>
                        </m:r>
                      </m:sub>
                    </m:sSub>
                  </m:oMath>
                </a14:m>
                <a:r>
                  <a:rPr lang="ja-JP" altLang="ja-JP" sz="2400" b="1" dirty="0">
                    <a:solidFill>
                      <a:srgbClr val="FF0000"/>
                    </a:solidFill>
                  </a:rPr>
                  <a:t>＜</a:t>
                </a:r>
                <a:r>
                  <a:rPr lang="en-US" altLang="ja-JP" sz="2400" b="1" dirty="0" smtClean="0">
                    <a:solidFill>
                      <a:srgbClr val="FF0000"/>
                    </a:solidFill>
                  </a:rPr>
                  <a:t>0</a:t>
                </a:r>
                <a:r>
                  <a:rPr lang="ja-JP" altLang="en-US" sz="2400" b="1" dirty="0" smtClean="0">
                    <a:solidFill>
                      <a:srgbClr val="FF0000"/>
                    </a:solidFill>
                  </a:rPr>
                  <a:t>という条件が得られる</a:t>
                </a:r>
                <a:endParaRPr kumimoji="1" lang="ja-JP" altLang="en-US" sz="2400" b="1" dirty="0">
                  <a:solidFill>
                    <a:srgbClr val="FF0000"/>
                  </a:solidFill>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352600" y="3827419"/>
                <a:ext cx="7953656" cy="490519"/>
              </a:xfrm>
              <a:prstGeom prst="rect">
                <a:avLst/>
              </a:prstGeom>
              <a:blipFill rotWithShape="1">
                <a:blip r:embed="rId5"/>
                <a:stretch>
                  <a:fillRect t="-8750" b="-28750"/>
                </a:stretch>
              </a:blipFill>
            </p:spPr>
            <p:txBody>
              <a:bodyPr/>
              <a:lstStyle/>
              <a:p>
                <a:r>
                  <a:rPr lang="ja-JP" altLang="en-US">
                    <a:noFill/>
                  </a:rPr>
                  <a:t> </a:t>
                </a:r>
              </a:p>
            </p:txBody>
          </p:sp>
        </mc:Fallback>
      </mc:AlternateContent>
      <p:sp>
        <p:nvSpPr>
          <p:cNvPr id="5" name="下矢印 4"/>
          <p:cNvSpPr/>
          <p:nvPr/>
        </p:nvSpPr>
        <p:spPr>
          <a:xfrm>
            <a:off x="3840842" y="3107339"/>
            <a:ext cx="1262910" cy="72008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6" name="下矢印 5"/>
          <p:cNvSpPr/>
          <p:nvPr/>
        </p:nvSpPr>
        <p:spPr>
          <a:xfrm>
            <a:off x="3855969" y="4365104"/>
            <a:ext cx="1262910" cy="72008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0334" y="5085185"/>
            <a:ext cx="7674181" cy="1569660"/>
          </a:xfrm>
          <a:prstGeom prst="rect">
            <a:avLst/>
          </a:prstGeom>
          <a:noFill/>
        </p:spPr>
        <p:txBody>
          <a:bodyPr wrap="square" rtlCol="0">
            <a:spAutoFit/>
          </a:bodyPr>
          <a:lstStyle/>
          <a:p>
            <a:r>
              <a:rPr kumimoji="1" lang="ja-JP" altLang="en-US" sz="2400" b="1" dirty="0" smtClean="0"/>
              <a:t>表面プラズモンが存在する条件</a:t>
            </a:r>
            <a:endParaRPr kumimoji="1" lang="en-US" altLang="ja-JP" sz="2400" b="1" dirty="0" smtClean="0"/>
          </a:p>
          <a:p>
            <a:r>
              <a:rPr kumimoji="1" lang="ja-JP" altLang="en-US" sz="2400" b="1" dirty="0" smtClean="0">
                <a:solidFill>
                  <a:srgbClr val="FF0000"/>
                </a:solidFill>
              </a:rPr>
              <a:t>界面をはさんでそれぞれの媒質の誘電率</a:t>
            </a:r>
            <a:r>
              <a:rPr kumimoji="1" lang="en-US" altLang="ja-JP" sz="2400" b="1" dirty="0" smtClean="0">
                <a:solidFill>
                  <a:srgbClr val="FF0000"/>
                </a:solidFill>
              </a:rPr>
              <a:t>(</a:t>
            </a:r>
            <a:r>
              <a:rPr kumimoji="1" lang="ja-JP" altLang="en-US" sz="2400" b="1" dirty="0" smtClean="0">
                <a:solidFill>
                  <a:srgbClr val="FF0000"/>
                </a:solidFill>
              </a:rPr>
              <a:t>実数部</a:t>
            </a:r>
            <a:r>
              <a:rPr kumimoji="1" lang="en-US" altLang="ja-JP" sz="2400" b="1" dirty="0" smtClean="0">
                <a:solidFill>
                  <a:srgbClr val="FF0000"/>
                </a:solidFill>
              </a:rPr>
              <a:t>)</a:t>
            </a:r>
            <a:r>
              <a:rPr kumimoji="1" lang="ja-JP" altLang="en-US" sz="2400" b="1" dirty="0" smtClean="0">
                <a:solidFill>
                  <a:srgbClr val="FF0000"/>
                </a:solidFill>
              </a:rPr>
              <a:t>の符号が逆で、金属の誘電率</a:t>
            </a:r>
            <a:r>
              <a:rPr kumimoji="1" lang="en-US" altLang="ja-JP" sz="2400" b="1" dirty="0" smtClean="0">
                <a:solidFill>
                  <a:srgbClr val="FF0000"/>
                </a:solidFill>
              </a:rPr>
              <a:t>(</a:t>
            </a:r>
            <a:r>
              <a:rPr kumimoji="1" lang="ja-JP" altLang="en-US" sz="2400" b="1" dirty="0" smtClean="0">
                <a:solidFill>
                  <a:srgbClr val="FF0000"/>
                </a:solidFill>
              </a:rPr>
              <a:t>実数部</a:t>
            </a:r>
            <a:r>
              <a:rPr kumimoji="1" lang="en-US" altLang="ja-JP" sz="2400" b="1" dirty="0" smtClean="0">
                <a:solidFill>
                  <a:srgbClr val="FF0000"/>
                </a:solidFill>
              </a:rPr>
              <a:t>)</a:t>
            </a:r>
            <a:r>
              <a:rPr kumimoji="1" lang="ja-JP" altLang="en-US" sz="2400" b="1" dirty="0" smtClean="0">
                <a:solidFill>
                  <a:srgbClr val="FF0000"/>
                </a:solidFill>
              </a:rPr>
              <a:t>の絶対値は他方の誘電率より大きい</a:t>
            </a:r>
            <a:endParaRPr kumimoji="1" lang="ja-JP" altLang="en-US" sz="2400" b="1" dirty="0">
              <a:solidFill>
                <a:srgbClr val="FF0000"/>
              </a:solidFill>
            </a:endParaRPr>
          </a:p>
        </p:txBody>
      </p:sp>
      <p:sp>
        <p:nvSpPr>
          <p:cNvPr id="8" name="テキスト ボックス 7"/>
          <p:cNvSpPr txBox="1"/>
          <p:nvPr/>
        </p:nvSpPr>
        <p:spPr>
          <a:xfrm>
            <a:off x="395536" y="188641"/>
            <a:ext cx="6580423" cy="584775"/>
          </a:xfrm>
          <a:prstGeom prst="rect">
            <a:avLst/>
          </a:prstGeom>
          <a:noFill/>
        </p:spPr>
        <p:txBody>
          <a:bodyPr wrap="square" rtlCol="0">
            <a:spAutoFit/>
          </a:bodyPr>
          <a:lstStyle/>
          <a:p>
            <a:r>
              <a:rPr kumimoji="1" lang="ja-JP" altLang="en-US" sz="3200" b="1" dirty="0" smtClean="0">
                <a:solidFill>
                  <a:srgbClr val="FF0000"/>
                </a:solidFill>
              </a:rPr>
              <a:t>表面プラズモンの存在条件</a:t>
            </a:r>
            <a:endParaRPr kumimoji="1" lang="ja-JP" altLang="en-US" sz="3200" b="1" dirty="0">
              <a:solidFill>
                <a:srgbClr val="FF0000"/>
              </a:solidFill>
            </a:endParaRPr>
          </a:p>
        </p:txBody>
      </p:sp>
    </p:spTree>
    <p:extLst>
      <p:ext uri="{BB962C8B-B14F-4D97-AF65-F5344CB8AC3E}">
        <p14:creationId xmlns:p14="http://schemas.microsoft.com/office/powerpoint/2010/main" val="254533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1825" y="354416"/>
            <a:ext cx="5849265" cy="523220"/>
          </a:xfrm>
          <a:prstGeom prst="rect">
            <a:avLst/>
          </a:prstGeom>
          <a:noFill/>
        </p:spPr>
        <p:txBody>
          <a:bodyPr wrap="square" rtlCol="0">
            <a:spAutoFit/>
          </a:bodyPr>
          <a:lstStyle/>
          <a:p>
            <a:r>
              <a:rPr kumimoji="1" lang="ja-JP" altLang="en-US" sz="2800" b="1" dirty="0" smtClean="0">
                <a:solidFill>
                  <a:srgbClr val="FF0000"/>
                </a:solidFill>
              </a:rPr>
              <a:t>光による表面プラズモン励起</a:t>
            </a:r>
            <a:endParaRPr kumimoji="1" lang="ja-JP" altLang="en-US" sz="2800" b="1" dirty="0">
              <a:solidFill>
                <a:srgbClr val="FF0000"/>
              </a:solidFill>
            </a:endParaRPr>
          </a:p>
        </p:txBody>
      </p:sp>
      <p:sp>
        <p:nvSpPr>
          <p:cNvPr id="3" name="テキスト ボックス 2"/>
          <p:cNvSpPr txBox="1"/>
          <p:nvPr/>
        </p:nvSpPr>
        <p:spPr>
          <a:xfrm>
            <a:off x="650334" y="1052737"/>
            <a:ext cx="7444519" cy="1200329"/>
          </a:xfrm>
          <a:prstGeom prst="rect">
            <a:avLst/>
          </a:prstGeom>
          <a:noFill/>
        </p:spPr>
        <p:txBody>
          <a:bodyPr wrap="square" rtlCol="0">
            <a:spAutoFit/>
          </a:bodyPr>
          <a:lstStyle/>
          <a:p>
            <a:r>
              <a:rPr kumimoji="1" lang="ja-JP" altLang="en-US" sz="2400" b="1" dirty="0" smtClean="0"/>
              <a:t>光により表面プラズモンが励起されるためには光子と表面プラズモンの二種類の粒子のエネルギーが等しく波数ベクトルの大きさと方向が等しくなければならない</a:t>
            </a:r>
            <a:endParaRPr kumimoji="1" lang="ja-JP" altLang="en-US" sz="2400" b="1" dirty="0"/>
          </a:p>
        </p:txBody>
      </p:sp>
      <p:cxnSp>
        <p:nvCxnSpPr>
          <p:cNvPr id="5" name="直線矢印コネクタ 4"/>
          <p:cNvCxnSpPr/>
          <p:nvPr/>
        </p:nvCxnSpPr>
        <p:spPr>
          <a:xfrm>
            <a:off x="1979712" y="6237312"/>
            <a:ext cx="478576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H="1" flipV="1">
            <a:off x="1895694" y="2478216"/>
            <a:ext cx="70338" cy="37682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円弧 9"/>
          <p:cNvSpPr/>
          <p:nvPr/>
        </p:nvSpPr>
        <p:spPr>
          <a:xfrm>
            <a:off x="1603414" y="3482571"/>
            <a:ext cx="7818303" cy="9298638"/>
          </a:xfrm>
          <a:prstGeom prst="arc">
            <a:avLst>
              <a:gd name="adj1" fmla="val 12447707"/>
              <a:gd name="adj2" fmla="val 15919867"/>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 name="直線矢印コネクタ 13"/>
          <p:cNvCxnSpPr>
            <a:stCxn id="16" idx="1"/>
          </p:cNvCxnSpPr>
          <p:nvPr/>
        </p:nvCxnSpPr>
        <p:spPr>
          <a:xfrm flipH="1">
            <a:off x="5369627" y="3392126"/>
            <a:ext cx="1129972" cy="18089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99599" y="3068960"/>
            <a:ext cx="2193474" cy="646331"/>
          </a:xfrm>
          <a:prstGeom prst="rect">
            <a:avLst/>
          </a:prstGeom>
          <a:noFill/>
        </p:spPr>
        <p:txBody>
          <a:bodyPr wrap="square" rtlCol="0">
            <a:spAutoFit/>
          </a:bodyPr>
          <a:lstStyle/>
          <a:p>
            <a:r>
              <a:rPr lang="ja-JP" altLang="en-US" b="1" dirty="0" smtClean="0"/>
              <a:t>光子と表面プラズモンの分散曲線</a:t>
            </a:r>
            <a:endParaRPr kumimoji="1" lang="ja-JP" altLang="en-US" b="1" dirty="0"/>
          </a:p>
        </p:txBody>
      </p:sp>
      <p:sp>
        <p:nvSpPr>
          <p:cNvPr id="20" name="テキスト ボックス 19"/>
          <p:cNvSpPr txBox="1"/>
          <p:nvPr/>
        </p:nvSpPr>
        <p:spPr>
          <a:xfrm>
            <a:off x="1273756" y="2478216"/>
            <a:ext cx="598220" cy="369332"/>
          </a:xfrm>
          <a:prstGeom prst="rect">
            <a:avLst/>
          </a:prstGeom>
          <a:noFill/>
        </p:spPr>
        <p:txBody>
          <a:bodyPr wrap="square" rtlCol="0">
            <a:spAutoFit/>
          </a:bodyPr>
          <a:lstStyle/>
          <a:p>
            <a:r>
              <a:rPr kumimoji="1" lang="en-US" altLang="ja-JP" dirty="0" smtClean="0"/>
              <a:t>ω</a:t>
            </a:r>
            <a:endParaRPr kumimoji="1" lang="ja-JP" altLang="en-US" dirty="0"/>
          </a:p>
        </p:txBody>
      </p:sp>
      <p:sp>
        <p:nvSpPr>
          <p:cNvPr id="21" name="テキスト ボックス 20"/>
          <p:cNvSpPr txBox="1"/>
          <p:nvPr/>
        </p:nvSpPr>
        <p:spPr>
          <a:xfrm>
            <a:off x="5220072" y="6314925"/>
            <a:ext cx="2559054" cy="369332"/>
          </a:xfrm>
          <a:prstGeom prst="rect">
            <a:avLst/>
          </a:prstGeom>
          <a:noFill/>
        </p:spPr>
        <p:txBody>
          <a:bodyPr wrap="square" rtlCol="0">
            <a:spAutoFit/>
          </a:bodyPr>
          <a:lstStyle/>
          <a:p>
            <a:r>
              <a:rPr lang="en-US" altLang="ja-JP" dirty="0" err="1" smtClean="0"/>
              <a:t>Kx</a:t>
            </a:r>
            <a:r>
              <a:rPr lang="en-US" altLang="ja-JP" dirty="0" smtClean="0"/>
              <a:t>(</a:t>
            </a:r>
            <a:r>
              <a:rPr lang="ja-JP" altLang="en-US" dirty="0" smtClean="0"/>
              <a:t>波数ベクトル）</a:t>
            </a:r>
            <a:endParaRPr kumimoji="1" lang="ja-JP" altLang="en-US" dirty="0"/>
          </a:p>
        </p:txBody>
      </p:sp>
      <p:cxnSp>
        <p:nvCxnSpPr>
          <p:cNvPr id="23" name="直線コネクタ 22"/>
          <p:cNvCxnSpPr/>
          <p:nvPr/>
        </p:nvCxnSpPr>
        <p:spPr>
          <a:xfrm flipV="1">
            <a:off x="1930863" y="3068960"/>
            <a:ext cx="1225595" cy="31683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179119" y="2678271"/>
            <a:ext cx="2360684" cy="369332"/>
          </a:xfrm>
          <a:prstGeom prst="rect">
            <a:avLst/>
          </a:prstGeom>
          <a:noFill/>
        </p:spPr>
        <p:txBody>
          <a:bodyPr wrap="square" rtlCol="0">
            <a:spAutoFit/>
          </a:bodyPr>
          <a:lstStyle/>
          <a:p>
            <a:r>
              <a:rPr kumimoji="1" lang="ja-JP" altLang="en-US" sz="1800" b="1" dirty="0" smtClean="0"/>
              <a:t>真空中の</a:t>
            </a:r>
            <a:r>
              <a:rPr lang="ja-JP" altLang="en-US" sz="1800" b="1" dirty="0" smtClean="0"/>
              <a:t>光（傾き</a:t>
            </a:r>
            <a:r>
              <a:rPr lang="en-US" altLang="ja-JP" sz="1800" b="1" dirty="0" smtClean="0"/>
              <a:t>c)</a:t>
            </a:r>
            <a:endParaRPr kumimoji="1" lang="ja-JP" altLang="en-US" sz="1800" b="1" dirty="0"/>
          </a:p>
        </p:txBody>
      </p:sp>
      <p:cxnSp>
        <p:nvCxnSpPr>
          <p:cNvPr id="26" name="直線コネクタ 25"/>
          <p:cNvCxnSpPr/>
          <p:nvPr/>
        </p:nvCxnSpPr>
        <p:spPr>
          <a:xfrm>
            <a:off x="2668752" y="4371456"/>
            <a:ext cx="66469" cy="214352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292992" y="4385408"/>
            <a:ext cx="66469" cy="212957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2668752" y="4362328"/>
            <a:ext cx="6242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735221" y="6514980"/>
            <a:ext cx="62424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曲線コネクタ 34"/>
          <p:cNvCxnSpPr/>
          <p:nvPr/>
        </p:nvCxnSpPr>
        <p:spPr>
          <a:xfrm rot="5400000">
            <a:off x="2934462" y="5542130"/>
            <a:ext cx="1085729" cy="859970"/>
          </a:xfrm>
          <a:prstGeom prst="curvedConnector3">
            <a:avLst>
              <a:gd name="adj1" fmla="val 321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テキスト ボックス 46"/>
              <p:cNvSpPr txBox="1"/>
              <p:nvPr/>
            </p:nvSpPr>
            <p:spPr>
              <a:xfrm>
                <a:off x="3907312" y="5229195"/>
                <a:ext cx="1312760" cy="369332"/>
              </a:xfrm>
              <a:prstGeom prst="rect">
                <a:avLst/>
              </a:prstGeom>
              <a:noFill/>
            </p:spPr>
            <p:txBody>
              <a:bodyPr wrap="square" rtlCol="0">
                <a:spAutoFit/>
              </a:bodyPr>
              <a:lstStyle/>
              <a:p>
                <a:r>
                  <a:rPr lang="en-US" altLang="ja-JP" dirty="0" smtClean="0"/>
                  <a:t>Δ</a:t>
                </a:r>
                <a14:m>
                  <m:oMath xmlns:m="http://schemas.openxmlformats.org/officeDocument/2006/math">
                    <m:sSub>
                      <m:sSubPr>
                        <m:ctrlPr>
                          <a:rPr lang="en-US" altLang="ja-JP" i="1" smtClean="0">
                            <a:latin typeface="Cambria Math"/>
                          </a:rPr>
                        </m:ctrlPr>
                      </m:sSubPr>
                      <m:e>
                        <m:r>
                          <a:rPr lang="en-US" altLang="ja-JP" b="0" i="1" smtClean="0">
                            <a:latin typeface="Cambria Math"/>
                          </a:rPr>
                          <m:t>𝑘</m:t>
                        </m:r>
                      </m:e>
                      <m:sub>
                        <m:r>
                          <a:rPr lang="en-US" altLang="ja-JP" b="0" i="1" smtClean="0">
                            <a:latin typeface="Cambria Math"/>
                          </a:rPr>
                          <m:t>𝑥</m:t>
                        </m:r>
                      </m:sub>
                    </m:sSub>
                  </m:oMath>
                </a14:m>
                <a:endParaRPr kumimoji="1" lang="ja-JP" altLang="en-US" dirty="0"/>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4232921" y="5229195"/>
                <a:ext cx="1422157" cy="400110"/>
              </a:xfrm>
              <a:prstGeom prst="rect">
                <a:avLst/>
              </a:prstGeom>
              <a:blipFill rotWithShape="1">
                <a:blip r:embed="rId3"/>
                <a:stretch>
                  <a:fillRect l="-4274" t="-6154" b="-2923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1937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矢印コネクタ 4"/>
          <p:cNvCxnSpPr/>
          <p:nvPr/>
        </p:nvCxnSpPr>
        <p:spPr>
          <a:xfrm>
            <a:off x="1979712" y="6237312"/>
            <a:ext cx="478576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H="1" flipV="1">
            <a:off x="1895694" y="3068960"/>
            <a:ext cx="70338" cy="31774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円弧 9"/>
          <p:cNvSpPr/>
          <p:nvPr/>
        </p:nvSpPr>
        <p:spPr>
          <a:xfrm>
            <a:off x="1603414" y="3573016"/>
            <a:ext cx="7818303" cy="9298638"/>
          </a:xfrm>
          <a:prstGeom prst="arc">
            <a:avLst>
              <a:gd name="adj1" fmla="val 12447707"/>
              <a:gd name="adj2" fmla="val 15919867"/>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 name="直線矢印コネクタ 13"/>
          <p:cNvCxnSpPr>
            <a:stCxn id="16" idx="1"/>
          </p:cNvCxnSpPr>
          <p:nvPr/>
        </p:nvCxnSpPr>
        <p:spPr>
          <a:xfrm flipH="1">
            <a:off x="5369627" y="3392126"/>
            <a:ext cx="1129972" cy="18089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99599" y="3068960"/>
            <a:ext cx="2193474" cy="646331"/>
          </a:xfrm>
          <a:prstGeom prst="rect">
            <a:avLst/>
          </a:prstGeom>
          <a:noFill/>
        </p:spPr>
        <p:txBody>
          <a:bodyPr wrap="square" rtlCol="0">
            <a:spAutoFit/>
          </a:bodyPr>
          <a:lstStyle/>
          <a:p>
            <a:r>
              <a:rPr lang="ja-JP" altLang="en-US" b="1" dirty="0" smtClean="0"/>
              <a:t>光子と表面プラズモンの分散曲線</a:t>
            </a:r>
            <a:endParaRPr kumimoji="1" lang="ja-JP" altLang="en-US" b="1" dirty="0"/>
          </a:p>
        </p:txBody>
      </p:sp>
      <p:sp>
        <p:nvSpPr>
          <p:cNvPr id="20" name="テキスト ボックス 19"/>
          <p:cNvSpPr txBox="1"/>
          <p:nvPr/>
        </p:nvSpPr>
        <p:spPr>
          <a:xfrm>
            <a:off x="1273756" y="3000962"/>
            <a:ext cx="598220" cy="369332"/>
          </a:xfrm>
          <a:prstGeom prst="rect">
            <a:avLst/>
          </a:prstGeom>
          <a:noFill/>
        </p:spPr>
        <p:txBody>
          <a:bodyPr wrap="square" rtlCol="0">
            <a:spAutoFit/>
          </a:bodyPr>
          <a:lstStyle/>
          <a:p>
            <a:r>
              <a:rPr kumimoji="1" lang="en-US" altLang="ja-JP" dirty="0" smtClean="0"/>
              <a:t>ω</a:t>
            </a:r>
            <a:endParaRPr kumimoji="1" lang="ja-JP" altLang="en-US" dirty="0"/>
          </a:p>
        </p:txBody>
      </p:sp>
      <p:sp>
        <p:nvSpPr>
          <p:cNvPr id="21" name="テキスト ボックス 20"/>
          <p:cNvSpPr txBox="1"/>
          <p:nvPr/>
        </p:nvSpPr>
        <p:spPr>
          <a:xfrm>
            <a:off x="5220072" y="6314925"/>
            <a:ext cx="2559054" cy="369332"/>
          </a:xfrm>
          <a:prstGeom prst="rect">
            <a:avLst/>
          </a:prstGeom>
          <a:noFill/>
        </p:spPr>
        <p:txBody>
          <a:bodyPr wrap="square" rtlCol="0">
            <a:spAutoFit/>
          </a:bodyPr>
          <a:lstStyle/>
          <a:p>
            <a:r>
              <a:rPr lang="en-US" altLang="ja-JP" dirty="0" err="1" smtClean="0"/>
              <a:t>Kx</a:t>
            </a:r>
            <a:r>
              <a:rPr lang="en-US" altLang="ja-JP" dirty="0" smtClean="0"/>
              <a:t>(</a:t>
            </a:r>
            <a:r>
              <a:rPr lang="ja-JP" altLang="en-US" dirty="0" smtClean="0"/>
              <a:t>波数ベクトル）</a:t>
            </a:r>
            <a:endParaRPr kumimoji="1" lang="ja-JP" altLang="en-US" dirty="0"/>
          </a:p>
        </p:txBody>
      </p:sp>
      <p:cxnSp>
        <p:nvCxnSpPr>
          <p:cNvPr id="23" name="直線コネクタ 22"/>
          <p:cNvCxnSpPr/>
          <p:nvPr/>
        </p:nvCxnSpPr>
        <p:spPr>
          <a:xfrm flipV="1">
            <a:off x="1930863" y="3422904"/>
            <a:ext cx="1116478" cy="28144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110760" y="3128627"/>
            <a:ext cx="2360684" cy="369332"/>
          </a:xfrm>
          <a:prstGeom prst="rect">
            <a:avLst/>
          </a:prstGeom>
          <a:noFill/>
        </p:spPr>
        <p:txBody>
          <a:bodyPr wrap="square" rtlCol="0">
            <a:spAutoFit/>
          </a:bodyPr>
          <a:lstStyle/>
          <a:p>
            <a:r>
              <a:rPr kumimoji="1" lang="ja-JP" altLang="en-US" sz="1800" b="1" dirty="0" smtClean="0"/>
              <a:t>真空中の</a:t>
            </a:r>
            <a:r>
              <a:rPr lang="ja-JP" altLang="en-US" sz="1800" b="1" dirty="0" smtClean="0"/>
              <a:t>光（傾き</a:t>
            </a:r>
            <a:r>
              <a:rPr lang="en-US" altLang="ja-JP" sz="1800" b="1" dirty="0" smtClean="0"/>
              <a:t>c)</a:t>
            </a:r>
            <a:endParaRPr kumimoji="1" lang="ja-JP" altLang="en-US" sz="1800" b="1" dirty="0"/>
          </a:p>
        </p:txBody>
      </p:sp>
      <p:cxnSp>
        <p:nvCxnSpPr>
          <p:cNvPr id="26" name="直線コネクタ 25"/>
          <p:cNvCxnSpPr/>
          <p:nvPr/>
        </p:nvCxnSpPr>
        <p:spPr>
          <a:xfrm>
            <a:off x="2668752" y="4371456"/>
            <a:ext cx="66469" cy="214352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292992" y="4385408"/>
            <a:ext cx="66469" cy="212957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2668752" y="4362328"/>
            <a:ext cx="6242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735221" y="6514980"/>
            <a:ext cx="62424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曲線コネクタ 34"/>
          <p:cNvCxnSpPr/>
          <p:nvPr/>
        </p:nvCxnSpPr>
        <p:spPr>
          <a:xfrm rot="5400000">
            <a:off x="2934462" y="5542130"/>
            <a:ext cx="1085729" cy="859970"/>
          </a:xfrm>
          <a:prstGeom prst="curvedConnector3">
            <a:avLst>
              <a:gd name="adj1" fmla="val 321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テキスト ボックス 46"/>
              <p:cNvSpPr txBox="1"/>
              <p:nvPr/>
            </p:nvSpPr>
            <p:spPr>
              <a:xfrm>
                <a:off x="3907312" y="5229195"/>
                <a:ext cx="1312760" cy="369332"/>
              </a:xfrm>
              <a:prstGeom prst="rect">
                <a:avLst/>
              </a:prstGeom>
              <a:noFill/>
            </p:spPr>
            <p:txBody>
              <a:bodyPr wrap="square" rtlCol="0">
                <a:spAutoFit/>
              </a:bodyPr>
              <a:lstStyle/>
              <a:p>
                <a:r>
                  <a:rPr lang="en-US" altLang="ja-JP" dirty="0" smtClean="0"/>
                  <a:t>Δ</a:t>
                </a:r>
                <a14:m>
                  <m:oMath xmlns:m="http://schemas.openxmlformats.org/officeDocument/2006/math">
                    <m:sSub>
                      <m:sSubPr>
                        <m:ctrlPr>
                          <a:rPr lang="en-US" altLang="ja-JP" i="1" smtClean="0">
                            <a:latin typeface="Cambria Math"/>
                          </a:rPr>
                        </m:ctrlPr>
                      </m:sSubPr>
                      <m:e>
                        <m:r>
                          <a:rPr lang="en-US" altLang="ja-JP" b="0" i="1" smtClean="0">
                            <a:latin typeface="Cambria Math"/>
                          </a:rPr>
                          <m:t>𝑘</m:t>
                        </m:r>
                      </m:e>
                      <m:sub>
                        <m:r>
                          <a:rPr lang="en-US" altLang="ja-JP" b="0" i="1" smtClean="0">
                            <a:latin typeface="Cambria Math"/>
                          </a:rPr>
                          <m:t>𝑥</m:t>
                        </m:r>
                      </m:sub>
                    </m:sSub>
                  </m:oMath>
                </a14:m>
                <a:endParaRPr kumimoji="1" lang="ja-JP" altLang="en-US" dirty="0"/>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4232921" y="5229195"/>
                <a:ext cx="1422157" cy="400110"/>
              </a:xfrm>
              <a:prstGeom prst="rect">
                <a:avLst/>
              </a:prstGeom>
              <a:blipFill rotWithShape="1">
                <a:blip r:embed="rId3"/>
                <a:stretch>
                  <a:fillRect l="-4274" t="-6154" b="-29231"/>
                </a:stretch>
              </a:blipFill>
            </p:spPr>
            <p:txBody>
              <a:bodyPr/>
              <a:lstStyle/>
              <a:p>
                <a:r>
                  <a:rPr lang="ja-JP" altLang="en-US">
                    <a:noFill/>
                  </a:rPr>
                  <a:t> </a:t>
                </a:r>
              </a:p>
            </p:txBody>
          </p:sp>
        </mc:Fallback>
      </mc:AlternateContent>
      <p:sp>
        <p:nvSpPr>
          <p:cNvPr id="4" name="正方形/長方形 3"/>
          <p:cNvSpPr/>
          <p:nvPr/>
        </p:nvSpPr>
        <p:spPr>
          <a:xfrm>
            <a:off x="390439" y="188640"/>
            <a:ext cx="5594801" cy="523220"/>
          </a:xfrm>
          <a:prstGeom prst="rect">
            <a:avLst/>
          </a:prstGeom>
        </p:spPr>
        <p:txBody>
          <a:bodyPr wrap="none">
            <a:spAutoFit/>
          </a:bodyPr>
          <a:lstStyle/>
          <a:p>
            <a:r>
              <a:rPr lang="ja-JP" altLang="en-US" sz="2800" b="1" dirty="0">
                <a:solidFill>
                  <a:srgbClr val="FF0000"/>
                </a:solidFill>
              </a:rPr>
              <a:t>光で表面プラズモンを励起する方法</a:t>
            </a:r>
          </a:p>
        </p:txBody>
      </p:sp>
      <mc:AlternateContent xmlns:mc="http://schemas.openxmlformats.org/markup-compatibility/2006" xmlns:a14="http://schemas.microsoft.com/office/drawing/2010/main">
        <mc:Choice Requires="a14">
          <p:sp>
            <p:nvSpPr>
              <p:cNvPr id="6" name="正方形/長方形 5"/>
              <p:cNvSpPr/>
              <p:nvPr/>
            </p:nvSpPr>
            <p:spPr>
              <a:xfrm>
                <a:off x="449221" y="725238"/>
                <a:ext cx="8044446" cy="1200329"/>
              </a:xfrm>
              <a:prstGeom prst="rect">
                <a:avLst/>
              </a:prstGeom>
            </p:spPr>
            <p:txBody>
              <a:bodyPr wrap="square">
                <a:spAutoFit/>
              </a:bodyPr>
              <a:lstStyle/>
              <a:p>
                <a:pPr marL="457200" indent="-457200">
                  <a:buFont typeface="+mj-lt"/>
                  <a:buAutoNum type="arabicPeriod"/>
                </a:pPr>
                <a:r>
                  <a:rPr lang="ja-JP" altLang="en-US" b="1" dirty="0" smtClean="0"/>
                  <a:t>全反射減衰法→</a:t>
                </a:r>
                <a:r>
                  <a:rPr lang="en-US" altLang="ja-JP" b="1" dirty="0" err="1"/>
                  <a:t>otto</a:t>
                </a:r>
                <a:r>
                  <a:rPr lang="ja-JP" altLang="en-US" b="1" dirty="0"/>
                  <a:t>と</a:t>
                </a:r>
                <a:r>
                  <a:rPr lang="en-US" altLang="ja-JP" b="1" dirty="0" err="1"/>
                  <a:t>kretschmann</a:t>
                </a:r>
                <a:r>
                  <a:rPr lang="ja-JP" altLang="en-US" b="1" dirty="0"/>
                  <a:t>のプリズムを用いた表面プラズモンを励起する方法。プリズムの誘電率</a:t>
                </a:r>
                <a:r>
                  <a:rPr lang="ja-JP" altLang="en-US" b="1" dirty="0" smtClean="0"/>
                  <a:t>を</a:t>
                </a:r>
                <a14:m>
                  <m:oMath xmlns:m="http://schemas.openxmlformats.org/officeDocument/2006/math">
                    <m:sSub>
                      <m:sSubPr>
                        <m:ctrlPr>
                          <a:rPr lang="en-US" altLang="ja-JP" b="1" i="1" smtClean="0">
                            <a:latin typeface="Cambria Math"/>
                          </a:rPr>
                        </m:ctrlPr>
                      </m:sSubPr>
                      <m:e>
                        <m:r>
                          <a:rPr lang="en-US" altLang="ja-JP" b="1" i="1" smtClean="0">
                            <a:latin typeface="Cambria Math"/>
                          </a:rPr>
                          <m:t>𝜺</m:t>
                        </m:r>
                      </m:e>
                      <m:sub>
                        <m:r>
                          <a:rPr lang="en-US" altLang="ja-JP" b="1" i="1" smtClean="0">
                            <a:latin typeface="Cambria Math"/>
                          </a:rPr>
                          <m:t>𝟎</m:t>
                        </m:r>
                      </m:sub>
                    </m:sSub>
                  </m:oMath>
                </a14:m>
                <a:r>
                  <a:rPr lang="ja-JP" altLang="en-US" b="1" dirty="0" smtClean="0"/>
                  <a:t>、入射角</a:t>
                </a:r>
                <a:r>
                  <a:rPr lang="en-US" altLang="ja-JP" b="1" dirty="0" smtClean="0"/>
                  <a:t>θ</a:t>
                </a:r>
                <a:r>
                  <a:rPr lang="ja-JP" altLang="en-US" b="1" dirty="0" smtClean="0"/>
                  <a:t>の光が境界面で全反射されるとき周波数と波数ベクトルのグラフの直線は真空中の光よりも傾きが緩やかになり分散曲線との交点を持つようになる</a:t>
                </a:r>
                <a:endParaRPr lang="ja-JP" altLang="en-US" b="1" dirty="0"/>
              </a:p>
            </p:txBody>
          </p:sp>
        </mc:Choice>
        <mc:Fallback xmlns="">
          <p:sp>
            <p:nvSpPr>
              <p:cNvPr id="6" name="正方形/長方形 5"/>
              <p:cNvSpPr>
                <a:spLocks noRot="1" noChangeAspect="1" noMove="1" noResize="1" noEditPoints="1" noAdjustHandles="1" noChangeArrowheads="1" noChangeShapeType="1" noTextEdit="1"/>
              </p:cNvSpPr>
              <p:nvPr/>
            </p:nvSpPr>
            <p:spPr>
              <a:xfrm>
                <a:off x="449221" y="725238"/>
                <a:ext cx="8044446" cy="1200329"/>
              </a:xfrm>
              <a:prstGeom prst="rect">
                <a:avLst/>
              </a:prstGeom>
              <a:blipFill rotWithShape="1">
                <a:blip r:embed="rId4"/>
                <a:stretch>
                  <a:fillRect l="-682" t="-4061" b="-5584"/>
                </a:stretch>
              </a:blipFill>
            </p:spPr>
            <p:txBody>
              <a:bodyPr/>
              <a:lstStyle/>
              <a:p>
                <a:r>
                  <a:rPr lang="ja-JP" altLang="en-US">
                    <a:noFill/>
                  </a:rPr>
                  <a:t> </a:t>
                </a:r>
              </a:p>
            </p:txBody>
          </p:sp>
        </mc:Fallback>
      </mc:AlternateContent>
      <p:sp>
        <p:nvSpPr>
          <p:cNvPr id="11" name="下矢印 10"/>
          <p:cNvSpPr/>
          <p:nvPr/>
        </p:nvSpPr>
        <p:spPr>
          <a:xfrm>
            <a:off x="3907312" y="2048676"/>
            <a:ext cx="997033" cy="300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811814" y="2521496"/>
            <a:ext cx="3710650" cy="461665"/>
          </a:xfrm>
          <a:prstGeom prst="rect">
            <a:avLst/>
          </a:prstGeom>
          <a:noFill/>
        </p:spPr>
        <p:txBody>
          <a:bodyPr wrap="square" rtlCol="0">
            <a:spAutoFit/>
          </a:bodyPr>
          <a:lstStyle/>
          <a:p>
            <a:r>
              <a:rPr kumimoji="1" lang="ja-JP" altLang="en-US" sz="2400" b="1" dirty="0" smtClean="0">
                <a:solidFill>
                  <a:srgbClr val="FF0000"/>
                </a:solidFill>
              </a:rPr>
              <a:t>表面プラズモン励起可能</a:t>
            </a:r>
            <a:endParaRPr kumimoji="1" lang="ja-JP" altLang="en-US" sz="2400" b="1" dirty="0">
              <a:solidFill>
                <a:srgbClr val="FF0000"/>
              </a:solidFill>
            </a:endParaRPr>
          </a:p>
        </p:txBody>
      </p:sp>
      <p:cxnSp>
        <p:nvCxnSpPr>
          <p:cNvPr id="25" name="直線コネクタ 24"/>
          <p:cNvCxnSpPr>
            <a:stCxn id="10" idx="0"/>
          </p:cNvCxnSpPr>
          <p:nvPr/>
        </p:nvCxnSpPr>
        <p:spPr>
          <a:xfrm flipV="1">
            <a:off x="1979324" y="3573017"/>
            <a:ext cx="1927988" cy="26599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曲線コネクタ 18"/>
          <p:cNvCxnSpPr/>
          <p:nvPr/>
        </p:nvCxnSpPr>
        <p:spPr>
          <a:xfrm rot="10800000">
            <a:off x="3907313" y="3776846"/>
            <a:ext cx="1462315" cy="880854"/>
          </a:xfrm>
          <a:prstGeom prst="curvedConnector3">
            <a:avLst>
              <a:gd name="adj1" fmla="val -794"/>
            </a:avLst>
          </a:prstGeom>
          <a:ln w="28575">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テキスト ボックス 27"/>
              <p:cNvSpPr txBox="1"/>
              <p:nvPr/>
            </p:nvSpPr>
            <p:spPr>
              <a:xfrm>
                <a:off x="4771407" y="4657701"/>
                <a:ext cx="1728192" cy="377411"/>
              </a:xfrm>
              <a:prstGeom prst="rect">
                <a:avLst/>
              </a:prstGeom>
              <a:noFill/>
            </p:spPr>
            <p:txBody>
              <a:bodyPr wrap="square" rtlCol="0">
                <a:spAutoFit/>
              </a:bodyPr>
              <a:lstStyle/>
              <a:p>
                <a:r>
                  <a:rPr kumimoji="1" lang="ja-JP" altLang="en-US" dirty="0" smtClean="0"/>
                  <a:t>傾き</a:t>
                </a:r>
                <a:r>
                  <a:rPr kumimoji="1" lang="en-US" altLang="ja-JP" dirty="0" smtClean="0"/>
                  <a:t>c/</a:t>
                </a:r>
                <a14:m>
                  <m:oMath xmlns:m="http://schemas.openxmlformats.org/officeDocument/2006/math">
                    <m:rad>
                      <m:radPr>
                        <m:degHide m:val="on"/>
                        <m:ctrlPr>
                          <a:rPr kumimoji="1" lang="en-US" altLang="ja-JP" i="1" smtClean="0">
                            <a:latin typeface="Cambria Math"/>
                          </a:rPr>
                        </m:ctrlPr>
                      </m:radPr>
                      <m:deg/>
                      <m:e>
                        <m:sSub>
                          <m:sSubPr>
                            <m:ctrlPr>
                              <a:rPr kumimoji="1" lang="en-US" altLang="ja-JP" i="1" smtClean="0">
                                <a:latin typeface="Cambria Math"/>
                              </a:rPr>
                            </m:ctrlPr>
                          </m:sSubPr>
                          <m:e>
                            <m:r>
                              <a:rPr kumimoji="1" lang="en-US" altLang="ja-JP" b="0" i="1" smtClean="0">
                                <a:latin typeface="Cambria Math"/>
                              </a:rPr>
                              <m:t>𝜀</m:t>
                            </m:r>
                          </m:e>
                          <m:sub>
                            <m:r>
                              <a:rPr kumimoji="1" lang="en-US" altLang="ja-JP" b="0" i="1" smtClean="0">
                                <a:latin typeface="Cambria Math"/>
                              </a:rPr>
                              <m:t>0</m:t>
                            </m:r>
                          </m:sub>
                        </m:sSub>
                      </m:e>
                    </m:rad>
                    <m:r>
                      <a:rPr kumimoji="1" lang="en-US" altLang="ja-JP" b="0" i="1" smtClean="0">
                        <a:latin typeface="Cambria Math"/>
                      </a:rPr>
                      <m:t>𝑠𝑖𝑛</m:t>
                    </m:r>
                    <m:r>
                      <a:rPr kumimoji="1" lang="en-US" altLang="ja-JP" b="0" i="1" smtClean="0">
                        <a:latin typeface="Cambria Math"/>
                      </a:rPr>
                      <m:t>𝜃</m:t>
                    </m:r>
                  </m:oMath>
                </a14:m>
                <a:endParaRPr kumimoji="1" lang="ja-JP" altLang="en-US"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5169024" y="4657701"/>
                <a:ext cx="1872208" cy="422936"/>
              </a:xfrm>
              <a:prstGeom prst="rect">
                <a:avLst/>
              </a:prstGeom>
              <a:blipFill rotWithShape="1">
                <a:blip r:embed="rId5"/>
                <a:stretch>
                  <a:fillRect l="-3583" t="-11594" b="-2029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54810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7989" y="332656"/>
            <a:ext cx="6447486" cy="523220"/>
          </a:xfrm>
          <a:prstGeom prst="rect">
            <a:avLst/>
          </a:prstGeom>
          <a:noFill/>
        </p:spPr>
        <p:txBody>
          <a:bodyPr wrap="square" rtlCol="0">
            <a:spAutoFit/>
          </a:bodyPr>
          <a:lstStyle/>
          <a:p>
            <a:r>
              <a:rPr kumimoji="1" lang="ja-JP" altLang="en-US" sz="2800" b="1" dirty="0" smtClean="0">
                <a:solidFill>
                  <a:srgbClr val="FF0000"/>
                </a:solidFill>
              </a:rPr>
              <a:t>光で表面プラズモンを励起する方法</a:t>
            </a:r>
            <a:endParaRPr kumimoji="1" lang="ja-JP" altLang="en-US" sz="2800" b="1" dirty="0">
              <a:solidFill>
                <a:srgbClr val="FF0000"/>
              </a:solidFill>
            </a:endParaRPr>
          </a:p>
        </p:txBody>
      </p:sp>
      <p:sp>
        <p:nvSpPr>
          <p:cNvPr id="4" name="テキスト ボックス 3"/>
          <p:cNvSpPr txBox="1"/>
          <p:nvPr/>
        </p:nvSpPr>
        <p:spPr>
          <a:xfrm>
            <a:off x="583864" y="878098"/>
            <a:ext cx="7178644" cy="646331"/>
          </a:xfrm>
          <a:prstGeom prst="rect">
            <a:avLst/>
          </a:prstGeom>
          <a:noFill/>
        </p:spPr>
        <p:txBody>
          <a:bodyPr wrap="square" rtlCol="0">
            <a:spAutoFit/>
          </a:bodyPr>
          <a:lstStyle/>
          <a:p>
            <a:r>
              <a:rPr kumimoji="1" lang="en-US" altLang="ja-JP" dirty="0" smtClean="0"/>
              <a:t>2.</a:t>
            </a:r>
            <a:r>
              <a:rPr kumimoji="1" lang="ja-JP" altLang="en-US" dirty="0" smtClean="0"/>
              <a:t>　</a:t>
            </a:r>
            <a:r>
              <a:rPr kumimoji="1" lang="en-US" altLang="ja-JP" dirty="0" smtClean="0"/>
              <a:t> </a:t>
            </a:r>
            <a:r>
              <a:rPr kumimoji="1" lang="ja-JP" altLang="en-US" b="1" dirty="0" smtClean="0"/>
              <a:t>回折格子法→格子間隔</a:t>
            </a:r>
            <a:r>
              <a:rPr kumimoji="1" lang="en-US" altLang="ja-JP" b="1" dirty="0" smtClean="0"/>
              <a:t>A</a:t>
            </a:r>
            <a:r>
              <a:rPr kumimoji="1" lang="ja-JP" altLang="en-US" b="1" dirty="0" smtClean="0"/>
              <a:t>の回折格子に光が入射角</a:t>
            </a:r>
            <a:r>
              <a:rPr kumimoji="1" lang="en-US" altLang="ja-JP" b="1" dirty="0" smtClean="0"/>
              <a:t>θ</a:t>
            </a:r>
            <a:r>
              <a:rPr kumimoji="1" lang="ja-JP" altLang="en-US" b="1" dirty="0" err="1" smtClean="0"/>
              <a:t>で入</a:t>
            </a:r>
            <a:r>
              <a:rPr kumimoji="1" lang="ja-JP" altLang="en-US" b="1" dirty="0" smtClean="0"/>
              <a:t>射する　　　　　　　　　　　　　　　　　　　</a:t>
            </a:r>
            <a:r>
              <a:rPr lang="en-US" altLang="ja-JP" b="1" dirty="0"/>
              <a:t> </a:t>
            </a:r>
            <a:r>
              <a:rPr lang="en-US" altLang="ja-JP" b="1" dirty="0" smtClean="0"/>
              <a:t>   </a:t>
            </a:r>
            <a:r>
              <a:rPr kumimoji="1" lang="ja-JP" altLang="en-US" b="1" dirty="0" smtClean="0"/>
              <a:t>とき、光は回折格子表面で回折され、波数ベクトルが変化する</a:t>
            </a:r>
            <a:endParaRPr kumimoji="1" lang="ja-JP" altLang="en-US" b="1" dirty="0"/>
          </a:p>
        </p:txBody>
      </p:sp>
      <mc:AlternateContent xmlns:mc="http://schemas.openxmlformats.org/markup-compatibility/2006" xmlns:a14="http://schemas.microsoft.com/office/drawing/2010/main">
        <mc:Choice Requires="a14">
          <p:sp>
            <p:nvSpPr>
              <p:cNvPr id="6" name="テキスト ボックス 5"/>
              <p:cNvSpPr txBox="1"/>
              <p:nvPr/>
            </p:nvSpPr>
            <p:spPr>
              <a:xfrm>
                <a:off x="583865" y="1802790"/>
                <a:ext cx="3190508" cy="467885"/>
              </a:xfrm>
              <a:prstGeom prst="rect">
                <a:avLst/>
              </a:prstGeom>
              <a:noFill/>
            </p:spPr>
            <p:txBody>
              <a:bodyPr wrap="square" rtlCol="0">
                <a:spAutoFit/>
              </a:bodyPr>
              <a:lstStyle/>
              <a:p>
                <a14:m>
                  <m:oMath xmlns:m="http://schemas.openxmlformats.org/officeDocument/2006/math">
                    <m:sSub>
                      <m:sSubPr>
                        <m:ctrlPr>
                          <a:rPr kumimoji="1" lang="en-US" altLang="ja-JP" sz="2400" i="1" smtClean="0">
                            <a:latin typeface="Cambria Math"/>
                          </a:rPr>
                        </m:ctrlPr>
                      </m:sSubPr>
                      <m:e>
                        <m:r>
                          <a:rPr kumimoji="1" lang="en-US" altLang="ja-JP" sz="2400" b="0" i="1" smtClean="0">
                            <a:latin typeface="Cambria Math"/>
                          </a:rPr>
                          <m:t>𝑘</m:t>
                        </m:r>
                      </m:e>
                      <m:sub>
                        <m:r>
                          <a:rPr kumimoji="1" lang="en-US" altLang="ja-JP" sz="2400" b="0" i="1" smtClean="0">
                            <a:latin typeface="Cambria Math"/>
                          </a:rPr>
                          <m:t>𝑥</m:t>
                        </m:r>
                      </m:sub>
                    </m:sSub>
                  </m:oMath>
                </a14:m>
                <a:r>
                  <a:rPr kumimoji="1" lang="en-US" altLang="ja-JP" sz="2400" dirty="0" smtClean="0"/>
                  <a:t>+</a:t>
                </a:r>
                <a:r>
                  <a:rPr kumimoji="1" lang="en-US" altLang="ja-JP" sz="2400" dirty="0" err="1" smtClean="0"/>
                  <a:t>mG</a:t>
                </a:r>
                <a:r>
                  <a:rPr kumimoji="1" lang="en-US" altLang="ja-JP" sz="2400" dirty="0" smtClean="0"/>
                  <a:t>=</a:t>
                </a:r>
                <a14:m>
                  <m:oMath xmlns:m="http://schemas.openxmlformats.org/officeDocument/2006/math">
                    <m:sSup>
                      <m:sSupPr>
                        <m:ctrlPr>
                          <a:rPr kumimoji="1" lang="en-US" altLang="ja-JP" sz="2400" i="1" smtClean="0">
                            <a:latin typeface="Cambria Math"/>
                          </a:rPr>
                        </m:ctrlPr>
                      </m:sSupPr>
                      <m:e>
                        <m:sSub>
                          <m:sSubPr>
                            <m:ctrlPr>
                              <a:rPr kumimoji="1" lang="en-US" altLang="ja-JP" sz="2400" i="1" smtClean="0">
                                <a:latin typeface="Cambria Math"/>
                              </a:rPr>
                            </m:ctrlPr>
                          </m:sSubPr>
                          <m:e>
                            <m:r>
                              <a:rPr kumimoji="1" lang="en-US" altLang="ja-JP" sz="2400" b="0" i="1" smtClean="0">
                                <a:latin typeface="Cambria Math"/>
                              </a:rPr>
                              <m:t>𝑘</m:t>
                            </m:r>
                          </m:e>
                          <m:sub>
                            <m:r>
                              <a:rPr kumimoji="1" lang="en-US" altLang="ja-JP" sz="2400" b="0" i="1" smtClean="0">
                                <a:latin typeface="Cambria Math"/>
                              </a:rPr>
                              <m:t>𝑥𝑚</m:t>
                            </m:r>
                          </m:sub>
                        </m:sSub>
                      </m:e>
                      <m:sup>
                        <m:r>
                          <a:rPr kumimoji="1" lang="en-US" altLang="ja-JP" sz="2400" b="0" i="1" smtClean="0">
                            <a:latin typeface="Cambria Math"/>
                          </a:rPr>
                          <m:t>′</m:t>
                        </m:r>
                      </m:sup>
                    </m:sSup>
                  </m:oMath>
                </a14:m>
                <a:endParaRPr kumimoji="1" lang="ja-JP" alt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632520" y="1802790"/>
                <a:ext cx="3456384" cy="467885"/>
              </a:xfrm>
              <a:prstGeom prst="rect">
                <a:avLst/>
              </a:prstGeom>
              <a:blipFill rotWithShape="1">
                <a:blip r:embed="rId3"/>
                <a:stretch>
                  <a:fillRect l="-529" t="-7895" b="-3157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484161" y="2459519"/>
                <a:ext cx="4386949" cy="1081578"/>
              </a:xfrm>
              <a:prstGeom prst="rect">
                <a:avLst/>
              </a:prstGeom>
              <a:noFill/>
            </p:spPr>
            <p:txBody>
              <a:bodyPr wrap="square" rtlCol="0">
                <a:spAutoFit/>
              </a:bodyPr>
              <a:lstStyle/>
              <a:p>
                <a14:m>
                  <m:oMath xmlns:m="http://schemas.openxmlformats.org/officeDocument/2006/math">
                    <m:sSub>
                      <m:sSubPr>
                        <m:ctrlPr>
                          <a:rPr lang="en-US" altLang="ja-JP" sz="1600" b="1" i="1">
                            <a:latin typeface="Cambria Math"/>
                          </a:rPr>
                        </m:ctrlPr>
                      </m:sSubPr>
                      <m:e>
                        <m:r>
                          <a:rPr lang="en-US" altLang="ja-JP" sz="1600" b="1" i="1">
                            <a:latin typeface="Cambria Math"/>
                          </a:rPr>
                          <m:t>𝒌</m:t>
                        </m:r>
                      </m:e>
                      <m:sub>
                        <m:r>
                          <a:rPr lang="en-US" altLang="ja-JP" sz="1600" b="1" i="1">
                            <a:latin typeface="Cambria Math"/>
                          </a:rPr>
                          <m:t>𝒙</m:t>
                        </m:r>
                      </m:sub>
                    </m:sSub>
                  </m:oMath>
                </a14:m>
                <a:r>
                  <a:rPr kumimoji="1" lang="en-US" altLang="ja-JP" sz="1600" b="1" dirty="0" smtClean="0"/>
                  <a:t>:</a:t>
                </a:r>
                <a:r>
                  <a:rPr kumimoji="1" lang="ja-JP" altLang="en-US" sz="1600" b="1" dirty="0" smtClean="0"/>
                  <a:t>回折前の光の波数ベクトル</a:t>
                </a:r>
                <a:endParaRPr kumimoji="1" lang="en-US" altLang="ja-JP" sz="1600" b="1" dirty="0" smtClean="0"/>
              </a:p>
              <a:p>
                <a:r>
                  <a:rPr lang="en-US" altLang="ja-JP" sz="1600" b="1" dirty="0"/>
                  <a:t>m</a:t>
                </a:r>
                <a:r>
                  <a:rPr lang="ja-JP" altLang="en-US" sz="1600" b="1" dirty="0" smtClean="0"/>
                  <a:t>：整数</a:t>
                </a:r>
                <a:endParaRPr lang="en-US" altLang="ja-JP" sz="1600" b="1" dirty="0" smtClean="0"/>
              </a:p>
              <a:p>
                <a:r>
                  <a:rPr kumimoji="1" lang="en-US" altLang="ja-JP" sz="1600" b="1" dirty="0"/>
                  <a:t>G</a:t>
                </a:r>
                <a:r>
                  <a:rPr kumimoji="1" lang="en-US" altLang="ja-JP" sz="1600" b="1" dirty="0" smtClean="0"/>
                  <a:t>:</a:t>
                </a:r>
                <a:r>
                  <a:rPr kumimoji="1" lang="ja-JP" altLang="en-US" sz="1600" b="1" dirty="0" smtClean="0"/>
                  <a:t>回折格子の波数ベクトル</a:t>
                </a:r>
                <a:endParaRPr kumimoji="1" lang="en-US" altLang="ja-JP" sz="1600" b="1" dirty="0" smtClean="0"/>
              </a:p>
              <a:p>
                <a14:m>
                  <m:oMath xmlns:m="http://schemas.openxmlformats.org/officeDocument/2006/math">
                    <m:sSup>
                      <m:sSupPr>
                        <m:ctrlPr>
                          <a:rPr lang="en-US" altLang="ja-JP" sz="1600" b="1" i="1">
                            <a:latin typeface="Cambria Math"/>
                          </a:rPr>
                        </m:ctrlPr>
                      </m:sSupPr>
                      <m:e>
                        <m:sSub>
                          <m:sSubPr>
                            <m:ctrlPr>
                              <a:rPr lang="en-US" altLang="ja-JP" sz="1600" b="1" i="1">
                                <a:latin typeface="Cambria Math"/>
                              </a:rPr>
                            </m:ctrlPr>
                          </m:sSubPr>
                          <m:e>
                            <m:r>
                              <a:rPr lang="en-US" altLang="ja-JP" sz="1600" b="1" i="1">
                                <a:latin typeface="Cambria Math"/>
                              </a:rPr>
                              <m:t>𝒌</m:t>
                            </m:r>
                          </m:e>
                          <m:sub>
                            <m:r>
                              <a:rPr lang="en-US" altLang="ja-JP" sz="1600" b="1" i="1">
                                <a:latin typeface="Cambria Math"/>
                              </a:rPr>
                              <m:t>𝒙𝒎</m:t>
                            </m:r>
                          </m:sub>
                        </m:sSub>
                      </m:e>
                      <m:sup>
                        <m:r>
                          <a:rPr lang="en-US" altLang="ja-JP" sz="1600" b="1" i="1">
                            <a:latin typeface="Cambria Math"/>
                          </a:rPr>
                          <m:t>′</m:t>
                        </m:r>
                      </m:sup>
                    </m:sSup>
                  </m:oMath>
                </a14:m>
                <a:r>
                  <a:rPr kumimoji="1" lang="ja-JP" altLang="en-US" sz="1600" b="1" dirty="0" smtClean="0"/>
                  <a:t>：回折後の光の波数ベクトル</a:t>
                </a:r>
                <a:endParaRPr kumimoji="1" lang="ja-JP" altLang="en-US" sz="1600" b="1"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524508" y="2459519"/>
                <a:ext cx="4752528" cy="1081578"/>
              </a:xfrm>
              <a:prstGeom prst="rect">
                <a:avLst/>
              </a:prstGeom>
              <a:blipFill rotWithShape="1">
                <a:blip r:embed="rId4"/>
                <a:stretch>
                  <a:fillRect l="-641" t="-2247" b="-50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566695" y="3761779"/>
                <a:ext cx="8375084" cy="947119"/>
              </a:xfrm>
              <a:prstGeom prst="rect">
                <a:avLst/>
              </a:prstGeom>
              <a:noFill/>
            </p:spPr>
            <p:txBody>
              <a:bodyPr wrap="square" rtlCol="0">
                <a:spAutoFit/>
              </a:bodyPr>
              <a:lstStyle/>
              <a:p>
                <a:r>
                  <a:rPr kumimoji="1" lang="ja-JP" altLang="en-US" b="1" dirty="0" smtClean="0">
                    <a:solidFill>
                      <a:schemeClr val="tx1"/>
                    </a:solidFill>
                  </a:rPr>
                  <a:t>入射光の回折格子表面の波数ベクトルの大きさが回折により</a:t>
                </a:r>
                <a:r>
                  <a:rPr kumimoji="1" lang="en-US" altLang="ja-JP" b="1" dirty="0" err="1" smtClean="0">
                    <a:solidFill>
                      <a:schemeClr val="tx1"/>
                    </a:solidFill>
                  </a:rPr>
                  <a:t>mG</a:t>
                </a:r>
                <a:r>
                  <a:rPr kumimoji="1" lang="ja-JP" altLang="en-US" b="1" dirty="0" err="1" smtClean="0">
                    <a:solidFill>
                      <a:schemeClr val="tx1"/>
                    </a:solidFill>
                  </a:rPr>
                  <a:t>だけ</a:t>
                </a:r>
                <a:r>
                  <a:rPr kumimoji="1" lang="ja-JP" altLang="en-US" b="1" dirty="0" smtClean="0">
                    <a:solidFill>
                      <a:schemeClr val="tx1"/>
                    </a:solidFill>
                  </a:rPr>
                  <a:t>増加する。</a:t>
                </a:r>
                <a:endParaRPr kumimoji="1" lang="en-US" altLang="ja-JP" b="1" dirty="0" smtClean="0">
                  <a:solidFill>
                    <a:schemeClr val="tx1"/>
                  </a:solidFill>
                </a:endParaRPr>
              </a:p>
              <a:p>
                <a14:m>
                  <m:oMath xmlns:m="http://schemas.openxmlformats.org/officeDocument/2006/math">
                    <m:sSup>
                      <m:sSupPr>
                        <m:ctrlPr>
                          <a:rPr lang="en-US" altLang="ja-JP" b="1" i="1">
                            <a:solidFill>
                              <a:schemeClr val="tx1"/>
                            </a:solidFill>
                            <a:latin typeface="Cambria Math"/>
                          </a:rPr>
                        </m:ctrlPr>
                      </m:sSupPr>
                      <m:e>
                        <m:sSub>
                          <m:sSubPr>
                            <m:ctrlPr>
                              <a:rPr lang="en-US" altLang="ja-JP" b="1" i="1">
                                <a:solidFill>
                                  <a:schemeClr val="tx1"/>
                                </a:solidFill>
                                <a:latin typeface="Cambria Math"/>
                              </a:rPr>
                            </m:ctrlPr>
                          </m:sSubPr>
                          <m:e>
                            <m:r>
                              <a:rPr lang="en-US" altLang="ja-JP" b="1" i="1">
                                <a:solidFill>
                                  <a:schemeClr val="tx1"/>
                                </a:solidFill>
                                <a:latin typeface="Cambria Math"/>
                              </a:rPr>
                              <m:t>𝒌</m:t>
                            </m:r>
                          </m:e>
                          <m:sub>
                            <m:r>
                              <a:rPr lang="en-US" altLang="ja-JP" b="1" i="1">
                                <a:solidFill>
                                  <a:schemeClr val="tx1"/>
                                </a:solidFill>
                                <a:latin typeface="Cambria Math"/>
                              </a:rPr>
                              <m:t>𝒙𝒎</m:t>
                            </m:r>
                          </m:sub>
                        </m:sSub>
                      </m:e>
                      <m:sup>
                        <m:r>
                          <a:rPr lang="en-US" altLang="ja-JP" b="1" i="1">
                            <a:solidFill>
                              <a:schemeClr val="tx1"/>
                            </a:solidFill>
                            <a:latin typeface="Cambria Math"/>
                          </a:rPr>
                          <m:t>′</m:t>
                        </m:r>
                      </m:sup>
                    </m:sSup>
                  </m:oMath>
                </a14:m>
                <a:r>
                  <a:rPr lang="ja-JP" altLang="en-US" b="1" dirty="0" smtClean="0">
                    <a:solidFill>
                      <a:schemeClr val="tx1"/>
                    </a:solidFill>
                  </a:rPr>
                  <a:t>が表面プラズモンの表面に沿った波数と一致するとき、表面プラズモンが励起される</a:t>
                </a:r>
                <a:endParaRPr kumimoji="1" lang="ja-JP" altLang="en-US" dirty="0">
                  <a:solidFill>
                    <a:schemeClr val="tx1"/>
                  </a:solidFill>
                </a:endParaRPr>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566695" y="3761779"/>
                <a:ext cx="8375084" cy="947119"/>
              </a:xfrm>
              <a:prstGeom prst="rect">
                <a:avLst/>
              </a:prstGeom>
              <a:blipFill rotWithShape="1">
                <a:blip r:embed="rId5"/>
                <a:stretch>
                  <a:fillRect l="-655" t="-5161" b="-5806"/>
                </a:stretch>
              </a:blipFill>
            </p:spPr>
            <p:txBody>
              <a:bodyPr/>
              <a:lstStyle/>
              <a:p>
                <a:r>
                  <a:rPr lang="ja-JP" altLang="en-US">
                    <a:noFill/>
                  </a:rPr>
                  <a:t> </a:t>
                </a:r>
              </a:p>
            </p:txBody>
          </p:sp>
        </mc:Fallback>
      </mc:AlternateContent>
      <p:sp>
        <p:nvSpPr>
          <p:cNvPr id="3" name="円弧 2"/>
          <p:cNvSpPr/>
          <p:nvPr/>
        </p:nvSpPr>
        <p:spPr>
          <a:xfrm>
            <a:off x="5076792" y="2726185"/>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円弧 14"/>
          <p:cNvSpPr/>
          <p:nvPr/>
        </p:nvSpPr>
        <p:spPr>
          <a:xfrm>
            <a:off x="5359914" y="2722332"/>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a:off x="5636140" y="2722332"/>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円弧 16"/>
          <p:cNvSpPr/>
          <p:nvPr/>
        </p:nvSpPr>
        <p:spPr>
          <a:xfrm>
            <a:off x="5938964" y="2723029"/>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4771407" y="2722332"/>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6233723" y="2722332"/>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円弧 19"/>
          <p:cNvSpPr/>
          <p:nvPr/>
        </p:nvSpPr>
        <p:spPr>
          <a:xfrm>
            <a:off x="6515077" y="2735744"/>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円弧 20"/>
          <p:cNvSpPr/>
          <p:nvPr/>
        </p:nvSpPr>
        <p:spPr>
          <a:xfrm>
            <a:off x="6765474" y="2722332"/>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円弧 21"/>
          <p:cNvSpPr/>
          <p:nvPr/>
        </p:nvSpPr>
        <p:spPr>
          <a:xfrm>
            <a:off x="7031350" y="2735744"/>
            <a:ext cx="199407" cy="291388"/>
          </a:xfrm>
          <a:prstGeom prst="arc">
            <a:avLst>
              <a:gd name="adj1" fmla="val 21591132"/>
              <a:gd name="adj2" fmla="val 105569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a:stCxn id="18" idx="0"/>
          </p:cNvCxnSpPr>
          <p:nvPr/>
        </p:nvCxnSpPr>
        <p:spPr>
          <a:xfrm>
            <a:off x="4970814" y="2867747"/>
            <a:ext cx="105978" cy="4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3" idx="0"/>
            <a:endCxn id="15" idx="2"/>
          </p:cNvCxnSpPr>
          <p:nvPr/>
        </p:nvCxnSpPr>
        <p:spPr>
          <a:xfrm>
            <a:off x="5276199" y="2871600"/>
            <a:ext cx="83853" cy="4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5" idx="0"/>
            <a:endCxn id="16" idx="2"/>
          </p:cNvCxnSpPr>
          <p:nvPr/>
        </p:nvCxnSpPr>
        <p:spPr>
          <a:xfrm>
            <a:off x="5559322" y="2867748"/>
            <a:ext cx="76956" cy="7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6" idx="0"/>
            <a:endCxn id="17" idx="2"/>
          </p:cNvCxnSpPr>
          <p:nvPr/>
        </p:nvCxnSpPr>
        <p:spPr>
          <a:xfrm>
            <a:off x="5835547" y="2867747"/>
            <a:ext cx="103555" cy="86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7" idx="0"/>
            <a:endCxn id="19" idx="2"/>
          </p:cNvCxnSpPr>
          <p:nvPr/>
        </p:nvCxnSpPr>
        <p:spPr>
          <a:xfrm>
            <a:off x="6138371" y="2868444"/>
            <a:ext cx="95490" cy="7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19" idx="0"/>
            <a:endCxn id="20" idx="2"/>
          </p:cNvCxnSpPr>
          <p:nvPr/>
        </p:nvCxnSpPr>
        <p:spPr>
          <a:xfrm>
            <a:off x="6433130" y="2867748"/>
            <a:ext cx="82085" cy="2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20" idx="0"/>
            <a:endCxn id="21" idx="2"/>
          </p:cNvCxnSpPr>
          <p:nvPr/>
        </p:nvCxnSpPr>
        <p:spPr>
          <a:xfrm flipV="1">
            <a:off x="6714484" y="2875667"/>
            <a:ext cx="51128" cy="5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1" idx="0"/>
            <a:endCxn id="22" idx="2"/>
          </p:cNvCxnSpPr>
          <p:nvPr/>
        </p:nvCxnSpPr>
        <p:spPr>
          <a:xfrm>
            <a:off x="6964882" y="2867748"/>
            <a:ext cx="66606" cy="2133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18" idx="2"/>
          </p:cNvCxnSpPr>
          <p:nvPr/>
        </p:nvCxnSpPr>
        <p:spPr>
          <a:xfrm flipH="1">
            <a:off x="4771407" y="2875667"/>
            <a:ext cx="138" cy="665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22" idx="0"/>
          </p:cNvCxnSpPr>
          <p:nvPr/>
        </p:nvCxnSpPr>
        <p:spPr>
          <a:xfrm>
            <a:off x="7230757" y="2881159"/>
            <a:ext cx="0" cy="659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771545" y="3541097"/>
            <a:ext cx="24592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6038668" y="1700808"/>
            <a:ext cx="0" cy="1299500"/>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a:off x="6038667" y="1700808"/>
            <a:ext cx="926214" cy="118827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H="1" flipV="1">
            <a:off x="4771545" y="2459520"/>
            <a:ext cx="1267123" cy="42955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H="1" flipV="1">
            <a:off x="4970814" y="2036732"/>
            <a:ext cx="1067854" cy="84470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H="1" flipV="1">
            <a:off x="5276199" y="1802790"/>
            <a:ext cx="762470" cy="106926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4328300" y="2270675"/>
            <a:ext cx="803166" cy="338554"/>
          </a:xfrm>
          <a:prstGeom prst="rect">
            <a:avLst/>
          </a:prstGeom>
          <a:noFill/>
        </p:spPr>
        <p:txBody>
          <a:bodyPr wrap="square" rtlCol="0">
            <a:spAutoFit/>
          </a:bodyPr>
          <a:lstStyle/>
          <a:p>
            <a:r>
              <a:rPr lang="en-US" altLang="ja-JP" sz="1600" dirty="0" smtClean="0"/>
              <a:t>m=1</a:t>
            </a:r>
            <a:endParaRPr kumimoji="1" lang="ja-JP" altLang="en-US" sz="1600" dirty="0"/>
          </a:p>
        </p:txBody>
      </p:sp>
      <p:sp>
        <p:nvSpPr>
          <p:cNvPr id="60" name="テキスト ボックス 59"/>
          <p:cNvSpPr txBox="1"/>
          <p:nvPr/>
        </p:nvSpPr>
        <p:spPr>
          <a:xfrm>
            <a:off x="4511806" y="1899647"/>
            <a:ext cx="664689" cy="338554"/>
          </a:xfrm>
          <a:prstGeom prst="rect">
            <a:avLst/>
          </a:prstGeom>
          <a:noFill/>
        </p:spPr>
        <p:txBody>
          <a:bodyPr wrap="square" rtlCol="0">
            <a:spAutoFit/>
          </a:bodyPr>
          <a:lstStyle/>
          <a:p>
            <a:r>
              <a:rPr kumimoji="1" lang="en-US" altLang="ja-JP" sz="1600" dirty="0" smtClean="0"/>
              <a:t>m=0</a:t>
            </a:r>
            <a:endParaRPr kumimoji="1" lang="ja-JP" altLang="en-US" sz="1600" dirty="0"/>
          </a:p>
        </p:txBody>
      </p:sp>
      <p:sp>
        <p:nvSpPr>
          <p:cNvPr id="61" name="テキスト ボックス 60"/>
          <p:cNvSpPr txBox="1"/>
          <p:nvPr/>
        </p:nvSpPr>
        <p:spPr>
          <a:xfrm>
            <a:off x="4748893" y="1561093"/>
            <a:ext cx="930565" cy="338554"/>
          </a:xfrm>
          <a:prstGeom prst="rect">
            <a:avLst/>
          </a:prstGeom>
          <a:noFill/>
        </p:spPr>
        <p:txBody>
          <a:bodyPr wrap="square" rtlCol="0">
            <a:spAutoFit/>
          </a:bodyPr>
          <a:lstStyle/>
          <a:p>
            <a:r>
              <a:rPr kumimoji="1" lang="en-US" altLang="ja-JP" sz="1600" dirty="0" smtClean="0"/>
              <a:t>m=-1</a:t>
            </a:r>
            <a:endParaRPr kumimoji="1" lang="ja-JP" altLang="en-US" sz="1600" dirty="0"/>
          </a:p>
        </p:txBody>
      </p:sp>
      <p:cxnSp>
        <p:nvCxnSpPr>
          <p:cNvPr id="63" name="直線コネクタ 62"/>
          <p:cNvCxnSpPr/>
          <p:nvPr/>
        </p:nvCxnSpPr>
        <p:spPr>
          <a:xfrm>
            <a:off x="5318125" y="2867748"/>
            <a:ext cx="0" cy="56125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598156" y="2875667"/>
            <a:ext cx="0" cy="56125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276199" y="3066844"/>
            <a:ext cx="46528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67" name="円弧 66"/>
          <p:cNvSpPr/>
          <p:nvPr/>
        </p:nvSpPr>
        <p:spPr>
          <a:xfrm>
            <a:off x="5891358" y="2589660"/>
            <a:ext cx="294758" cy="169277"/>
          </a:xfrm>
          <a:prstGeom prst="arc">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テキスト ボックス 67"/>
          <p:cNvSpPr txBox="1"/>
          <p:nvPr/>
        </p:nvSpPr>
        <p:spPr>
          <a:xfrm>
            <a:off x="6001150" y="2277439"/>
            <a:ext cx="398814" cy="369332"/>
          </a:xfrm>
          <a:prstGeom prst="rect">
            <a:avLst/>
          </a:prstGeom>
          <a:noFill/>
        </p:spPr>
        <p:txBody>
          <a:bodyPr wrap="square" rtlCol="0">
            <a:spAutoFit/>
          </a:bodyPr>
          <a:lstStyle/>
          <a:p>
            <a:r>
              <a:rPr kumimoji="1" lang="en-US" altLang="ja-JP" dirty="0" smtClean="0"/>
              <a:t>θ</a:t>
            </a:r>
            <a:endParaRPr kumimoji="1" lang="ja-JP" altLang="en-US" dirty="0"/>
          </a:p>
        </p:txBody>
      </p:sp>
      <mc:AlternateContent xmlns:mc="http://schemas.openxmlformats.org/markup-compatibility/2006" xmlns:a14="http://schemas.microsoft.com/office/drawing/2010/main">
        <mc:Choice Requires="a14">
          <p:sp>
            <p:nvSpPr>
              <p:cNvPr id="69" name="テキスト ボックス 68"/>
              <p:cNvSpPr txBox="1"/>
              <p:nvPr/>
            </p:nvSpPr>
            <p:spPr>
              <a:xfrm>
                <a:off x="6474172" y="2325632"/>
                <a:ext cx="46528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𝜀</m:t>
                          </m:r>
                        </m:e>
                        <m:sub>
                          <m:r>
                            <a:rPr kumimoji="1" lang="en-US" altLang="ja-JP" b="0" i="1" smtClean="0">
                              <a:latin typeface="Cambria Math"/>
                            </a:rPr>
                            <m:t>0</m:t>
                          </m:r>
                        </m:sub>
                      </m:sSub>
                    </m:oMath>
                  </m:oMathPara>
                </a14:m>
                <a:endParaRPr kumimoji="1" lang="ja-JP" altLang="en-US" dirty="0"/>
              </a:p>
            </p:txBody>
          </p:sp>
        </mc:Choice>
        <mc:Fallback xmlns="">
          <p:sp>
            <p:nvSpPr>
              <p:cNvPr id="69" name="テキスト ボックス 68"/>
              <p:cNvSpPr txBox="1">
                <a:spLocks noRot="1" noChangeAspect="1" noMove="1" noResize="1" noEditPoints="1" noAdjustHandles="1" noChangeArrowheads="1" noChangeShapeType="1" noTextEdit="1"/>
              </p:cNvSpPr>
              <p:nvPr/>
            </p:nvSpPr>
            <p:spPr>
              <a:xfrm>
                <a:off x="7013686" y="2325632"/>
                <a:ext cx="504056" cy="410112"/>
              </a:xfrm>
              <a:prstGeom prst="rect">
                <a:avLst/>
              </a:prstGeom>
              <a:blipFill rotWithShape="1">
                <a:blip r:embed="rId6"/>
                <a:stretch>
                  <a:fillRect b="-149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0" name="テキスト ボックス 69"/>
              <p:cNvSpPr txBox="1"/>
              <p:nvPr/>
            </p:nvSpPr>
            <p:spPr>
              <a:xfrm>
                <a:off x="6399964" y="3066844"/>
                <a:ext cx="53175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𝜀</m:t>
                          </m:r>
                        </m:e>
                        <m:sub>
                          <m:r>
                            <a:rPr kumimoji="1" lang="en-US" altLang="ja-JP" b="0" i="1" smtClean="0">
                              <a:latin typeface="Cambria Math"/>
                            </a:rPr>
                            <m:t>1</m:t>
                          </m:r>
                        </m:sub>
                      </m:sSub>
                    </m:oMath>
                  </m:oMathPara>
                </a14:m>
                <a:endParaRPr kumimoji="1" lang="ja-JP" altLang="en-US" dirty="0"/>
              </a:p>
            </p:txBody>
          </p:sp>
        </mc:Choice>
        <mc:Fallback xmlns="">
          <p:sp>
            <p:nvSpPr>
              <p:cNvPr id="70" name="テキスト ボックス 69"/>
              <p:cNvSpPr txBox="1">
                <a:spLocks noRot="1" noChangeAspect="1" noMove="1" noResize="1" noEditPoints="1" noAdjustHandles="1" noChangeArrowheads="1" noChangeShapeType="1" noTextEdit="1"/>
              </p:cNvSpPr>
              <p:nvPr/>
            </p:nvSpPr>
            <p:spPr>
              <a:xfrm>
                <a:off x="6933294" y="3066844"/>
                <a:ext cx="576064" cy="410112"/>
              </a:xfrm>
              <a:prstGeom prst="rect">
                <a:avLst/>
              </a:prstGeom>
              <a:blipFill rotWithShape="1">
                <a:blip r:embed="rId7"/>
                <a:stretch>
                  <a:fillRect/>
                </a:stretch>
              </a:blipFill>
            </p:spPr>
            <p:txBody>
              <a:bodyPr/>
              <a:lstStyle/>
              <a:p>
                <a:r>
                  <a:rPr lang="ja-JP" altLang="en-US">
                    <a:noFill/>
                  </a:rPr>
                  <a:t> </a:t>
                </a:r>
              </a:p>
            </p:txBody>
          </p:sp>
        </mc:Fallback>
      </mc:AlternateContent>
      <p:sp>
        <p:nvSpPr>
          <p:cNvPr id="71" name="テキスト ボックス 70"/>
          <p:cNvSpPr txBox="1"/>
          <p:nvPr/>
        </p:nvSpPr>
        <p:spPr>
          <a:xfrm>
            <a:off x="219785" y="4823557"/>
            <a:ext cx="4510098" cy="369332"/>
          </a:xfrm>
          <a:prstGeom prst="rect">
            <a:avLst/>
          </a:prstGeom>
          <a:noFill/>
        </p:spPr>
        <p:txBody>
          <a:bodyPr wrap="square" rtlCol="0">
            <a:spAutoFit/>
          </a:bodyPr>
          <a:lstStyle/>
          <a:p>
            <a:r>
              <a:rPr lang="ja-JP" altLang="en-US" b="1" dirty="0" smtClean="0">
                <a:solidFill>
                  <a:srgbClr val="FF0000"/>
                </a:solidFill>
              </a:rPr>
              <a:t>表面プラズモンが励起される条件式</a:t>
            </a:r>
            <a:endParaRPr kumimoji="1" lang="ja-JP" altLang="en-US" b="1" dirty="0">
              <a:solidFill>
                <a:srgbClr val="FF0000"/>
              </a:solidFill>
            </a:endParaRPr>
          </a:p>
        </p:txBody>
      </p:sp>
      <mc:AlternateContent xmlns:mc="http://schemas.openxmlformats.org/markup-compatibility/2006" xmlns:a14="http://schemas.microsoft.com/office/drawing/2010/main">
        <mc:Choice Requires="a14">
          <p:sp>
            <p:nvSpPr>
              <p:cNvPr id="73" name="テキスト ボックス 72"/>
              <p:cNvSpPr txBox="1"/>
              <p:nvPr/>
            </p:nvSpPr>
            <p:spPr>
              <a:xfrm>
                <a:off x="634847" y="5223668"/>
                <a:ext cx="3205996" cy="843885"/>
              </a:xfrm>
              <a:prstGeom prst="rect">
                <a:avLst/>
              </a:prstGeom>
              <a:noFill/>
            </p:spPr>
            <p:txBody>
              <a:bodyPr wrap="square" rtlCol="0">
                <a:spAutoFit/>
              </a:bodyPr>
              <a:lstStyle/>
              <a:p>
                <a14:m>
                  <m:oMath xmlns:m="http://schemas.openxmlformats.org/officeDocument/2006/math">
                    <m:rad>
                      <m:radPr>
                        <m:degHide m:val="on"/>
                        <m:ctrlPr>
                          <a:rPr kumimoji="1" lang="ja-JP" altLang="en-US" sz="2400" i="1" smtClean="0">
                            <a:latin typeface="Cambria Math"/>
                          </a:rPr>
                        </m:ctrlPr>
                      </m:radPr>
                      <m:deg/>
                      <m:e>
                        <m:sSub>
                          <m:sSubPr>
                            <m:ctrlPr>
                              <a:rPr kumimoji="1" lang="en-US" altLang="ja-JP" sz="2400" i="1" smtClean="0">
                                <a:latin typeface="Cambria Math"/>
                              </a:rPr>
                            </m:ctrlPr>
                          </m:sSubPr>
                          <m:e>
                            <m:r>
                              <a:rPr kumimoji="1" lang="en-US" altLang="ja-JP" sz="2400" b="0" i="1" smtClean="0">
                                <a:latin typeface="Cambria Math"/>
                              </a:rPr>
                              <m:t>𝜀</m:t>
                            </m:r>
                          </m:e>
                          <m:sub>
                            <m:r>
                              <a:rPr kumimoji="1" lang="en-US" altLang="ja-JP" sz="2400" b="0" i="1" smtClean="0">
                                <a:latin typeface="Cambria Math"/>
                              </a:rPr>
                              <m:t>0</m:t>
                            </m:r>
                          </m:sub>
                        </m:sSub>
                      </m:e>
                    </m:rad>
                  </m:oMath>
                </a14:m>
                <a:r>
                  <a:rPr kumimoji="1" lang="en-US" altLang="ja-JP" sz="2400" dirty="0" smtClean="0"/>
                  <a:t>sinθ+m</a:t>
                </a:r>
                <a14:m>
                  <m:oMath xmlns:m="http://schemas.openxmlformats.org/officeDocument/2006/math">
                    <m:f>
                      <m:fPr>
                        <m:ctrlPr>
                          <a:rPr kumimoji="1" lang="en-US" altLang="ja-JP" sz="2400" i="1" dirty="0" smtClean="0">
                            <a:latin typeface="Cambria Math"/>
                          </a:rPr>
                        </m:ctrlPr>
                      </m:fPr>
                      <m:num>
                        <m:r>
                          <a:rPr kumimoji="1" lang="en-US" altLang="ja-JP" sz="2400" b="0" i="1" dirty="0" smtClean="0">
                            <a:latin typeface="Cambria Math"/>
                          </a:rPr>
                          <m:t>𝜆</m:t>
                        </m:r>
                      </m:num>
                      <m:den>
                        <m:r>
                          <a:rPr kumimoji="1" lang="en-US" altLang="ja-JP" sz="2400" b="0" i="1" dirty="0" smtClean="0">
                            <a:latin typeface="Cambria Math"/>
                          </a:rPr>
                          <m:t>𝐴</m:t>
                        </m:r>
                      </m:den>
                    </m:f>
                    <m:r>
                      <a:rPr kumimoji="1" lang="en-US" altLang="ja-JP" sz="2400" b="0" i="1" dirty="0" smtClean="0">
                        <a:latin typeface="Cambria Math"/>
                      </a:rPr>
                      <m:t>=</m:t>
                    </m:r>
                    <m:rad>
                      <m:radPr>
                        <m:degHide m:val="on"/>
                        <m:ctrlPr>
                          <a:rPr kumimoji="1" lang="en-US" altLang="ja-JP" sz="2400" b="0" i="1" dirty="0" smtClean="0">
                            <a:latin typeface="Cambria Math"/>
                          </a:rPr>
                        </m:ctrlPr>
                      </m:radPr>
                      <m:deg/>
                      <m:e>
                        <m:f>
                          <m:fPr>
                            <m:ctrlPr>
                              <a:rPr kumimoji="1" lang="en-US" altLang="ja-JP" sz="2400" b="0" i="1" dirty="0" smtClean="0">
                                <a:latin typeface="Cambria Math"/>
                              </a:rPr>
                            </m:ctrlPr>
                          </m:fPr>
                          <m:num>
                            <m:sSub>
                              <m:sSubPr>
                                <m:ctrlPr>
                                  <a:rPr kumimoji="1" lang="en-US" altLang="ja-JP" sz="2400" b="0" i="1" dirty="0" smtClean="0">
                                    <a:latin typeface="Cambria Math"/>
                                  </a:rPr>
                                </m:ctrlPr>
                              </m:sSubPr>
                              <m:e>
                                <m:r>
                                  <a:rPr kumimoji="1" lang="en-US" altLang="ja-JP" sz="2400" b="0" i="1" dirty="0" smtClean="0">
                                    <a:latin typeface="Cambria Math"/>
                                  </a:rPr>
                                  <m:t>𝜀</m:t>
                                </m:r>
                              </m:e>
                              <m:sub>
                                <m:r>
                                  <a:rPr kumimoji="1" lang="en-US" altLang="ja-JP" sz="2400" b="0" i="1" dirty="0" smtClean="0">
                                    <a:latin typeface="Cambria Math"/>
                                  </a:rPr>
                                  <m:t>0</m:t>
                                </m:r>
                              </m:sub>
                            </m:sSub>
                            <m:sSub>
                              <m:sSubPr>
                                <m:ctrlPr>
                                  <a:rPr kumimoji="1" lang="en-US" altLang="ja-JP" sz="2400" b="0" i="1" dirty="0" smtClean="0">
                                    <a:latin typeface="Cambria Math"/>
                                  </a:rPr>
                                </m:ctrlPr>
                              </m:sSubPr>
                              <m:e>
                                <m:r>
                                  <a:rPr kumimoji="1" lang="en-US" altLang="ja-JP" sz="2400" b="0" i="1" dirty="0" smtClean="0">
                                    <a:latin typeface="Cambria Math"/>
                                  </a:rPr>
                                  <m:t>𝜀</m:t>
                                </m:r>
                              </m:e>
                              <m:sub>
                                <m:r>
                                  <a:rPr kumimoji="1" lang="en-US" altLang="ja-JP" sz="2400" b="0" i="1" dirty="0" smtClean="0">
                                    <a:latin typeface="Cambria Math"/>
                                  </a:rPr>
                                  <m:t>1</m:t>
                                </m:r>
                                <m:r>
                                  <a:rPr kumimoji="1" lang="en-US" altLang="ja-JP" sz="2400" b="0" i="1" dirty="0" smtClean="0">
                                    <a:latin typeface="Cambria Math"/>
                                  </a:rPr>
                                  <m:t>𝑟</m:t>
                                </m:r>
                              </m:sub>
                            </m:sSub>
                          </m:num>
                          <m:den>
                            <m:sSub>
                              <m:sSubPr>
                                <m:ctrlPr>
                                  <a:rPr kumimoji="1" lang="en-US" altLang="ja-JP" sz="2400" b="0" i="1" dirty="0" smtClean="0">
                                    <a:latin typeface="Cambria Math"/>
                                  </a:rPr>
                                </m:ctrlPr>
                              </m:sSubPr>
                              <m:e>
                                <m:r>
                                  <a:rPr kumimoji="1" lang="en-US" altLang="ja-JP" sz="2400" b="0" i="1" dirty="0" smtClean="0">
                                    <a:latin typeface="Cambria Math"/>
                                  </a:rPr>
                                  <m:t>𝜀</m:t>
                                </m:r>
                              </m:e>
                              <m:sub>
                                <m:r>
                                  <a:rPr kumimoji="1" lang="en-US" altLang="ja-JP" sz="2400" b="0" i="1" dirty="0" smtClean="0">
                                    <a:latin typeface="Cambria Math"/>
                                  </a:rPr>
                                  <m:t>0</m:t>
                                </m:r>
                              </m:sub>
                            </m:sSub>
                            <m:r>
                              <a:rPr kumimoji="1" lang="en-US" altLang="ja-JP" sz="2400" b="0" i="1" dirty="0" smtClean="0">
                                <a:latin typeface="Cambria Math"/>
                              </a:rPr>
                              <m:t>+</m:t>
                            </m:r>
                            <m:sSub>
                              <m:sSubPr>
                                <m:ctrlPr>
                                  <a:rPr kumimoji="1" lang="en-US" altLang="ja-JP" sz="2400" b="0" i="1" dirty="0" smtClean="0">
                                    <a:latin typeface="Cambria Math"/>
                                  </a:rPr>
                                </m:ctrlPr>
                              </m:sSubPr>
                              <m:e>
                                <m:r>
                                  <a:rPr kumimoji="1" lang="en-US" altLang="ja-JP" sz="2400" b="0" i="1" dirty="0" smtClean="0">
                                    <a:latin typeface="Cambria Math"/>
                                  </a:rPr>
                                  <m:t>𝜀</m:t>
                                </m:r>
                              </m:e>
                              <m:sub>
                                <m:r>
                                  <a:rPr kumimoji="1" lang="en-US" altLang="ja-JP" sz="2400" b="0" i="1" dirty="0" smtClean="0">
                                    <a:latin typeface="Cambria Math"/>
                                  </a:rPr>
                                  <m:t>1</m:t>
                                </m:r>
                                <m:r>
                                  <a:rPr kumimoji="1" lang="en-US" altLang="ja-JP" sz="2400" b="0" i="1" dirty="0" smtClean="0">
                                    <a:latin typeface="Cambria Math"/>
                                  </a:rPr>
                                  <m:t>𝑟</m:t>
                                </m:r>
                              </m:sub>
                            </m:sSub>
                          </m:den>
                        </m:f>
                      </m:e>
                    </m:rad>
                  </m:oMath>
                </a14:m>
                <a:endParaRPr kumimoji="1" lang="ja-JP" altLang="en-US" sz="2400" dirty="0"/>
              </a:p>
            </p:txBody>
          </p:sp>
        </mc:Choice>
        <mc:Fallback xmlns="">
          <p:sp>
            <p:nvSpPr>
              <p:cNvPr id="73" name="テキスト ボックス 72"/>
              <p:cNvSpPr txBox="1">
                <a:spLocks noRot="1" noChangeAspect="1" noMove="1" noResize="1" noEditPoints="1" noAdjustHandles="1" noChangeArrowheads="1" noChangeShapeType="1" noTextEdit="1"/>
              </p:cNvSpPr>
              <p:nvPr/>
            </p:nvSpPr>
            <p:spPr>
              <a:xfrm>
                <a:off x="687751" y="5223667"/>
                <a:ext cx="3473162" cy="843885"/>
              </a:xfrm>
              <a:prstGeom prst="rect">
                <a:avLst/>
              </a:prstGeom>
              <a:blipFill rotWithShape="1">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4" name="テキスト ボックス 73"/>
              <p:cNvSpPr txBox="1"/>
              <p:nvPr/>
            </p:nvSpPr>
            <p:spPr>
              <a:xfrm>
                <a:off x="4774544" y="5414376"/>
                <a:ext cx="31177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𝜀</m:t>
                          </m:r>
                        </m:e>
                        <m:sub>
                          <m:r>
                            <a:rPr kumimoji="1" lang="en-US" altLang="ja-JP" b="0" i="1" smtClean="0">
                              <a:latin typeface="Cambria Math"/>
                            </a:rPr>
                            <m:t>1</m:t>
                          </m:r>
                          <m:r>
                            <a:rPr kumimoji="1" lang="en-US" altLang="ja-JP" b="0" i="1" smtClean="0">
                              <a:latin typeface="Cambria Math"/>
                            </a:rPr>
                            <m:t>𝑟</m:t>
                          </m:r>
                        </m:sub>
                      </m:sSub>
                      <m:r>
                        <a:rPr kumimoji="1" lang="en-US" altLang="ja-JP" b="0" i="1" smtClean="0">
                          <a:latin typeface="Cambria Math"/>
                        </a:rPr>
                        <m:t>:</m:t>
                      </m:r>
                      <m:sSub>
                        <m:sSubPr>
                          <m:ctrlPr>
                            <a:rPr kumimoji="1" lang="en-US" altLang="ja-JP" i="1" smtClean="0">
                              <a:latin typeface="Cambria Math"/>
                            </a:rPr>
                          </m:ctrlPr>
                        </m:sSubPr>
                        <m:e>
                          <m:r>
                            <a:rPr kumimoji="1" lang="en-US" altLang="ja-JP" b="0" i="1" smtClean="0">
                              <a:latin typeface="Cambria Math"/>
                            </a:rPr>
                            <m:t>𝜀</m:t>
                          </m:r>
                        </m:e>
                        <m:sub>
                          <m:r>
                            <a:rPr kumimoji="1" lang="en-US" altLang="ja-JP" b="0" i="1" smtClean="0">
                              <a:latin typeface="Cambria Math"/>
                            </a:rPr>
                            <m:t>1</m:t>
                          </m:r>
                        </m:sub>
                      </m:sSub>
                      <m:r>
                        <a:rPr kumimoji="1" lang="ja-JP" altLang="en-US" b="1" i="1" smtClean="0">
                          <a:latin typeface="Cambria Math"/>
                        </a:rPr>
                        <m:t>の</m:t>
                      </m:r>
                      <m:r>
                        <a:rPr lang="ja-JP" altLang="en-US" b="1" i="1">
                          <a:latin typeface="Cambria Math"/>
                        </a:rPr>
                        <m:t>実数部</m:t>
                      </m:r>
                    </m:oMath>
                  </m:oMathPara>
                </a14:m>
                <a:endParaRPr kumimoji="1" lang="ja-JP" altLang="en-US" b="1" dirty="0"/>
              </a:p>
            </p:txBody>
          </p:sp>
        </mc:Choice>
        <mc:Fallback xmlns="">
          <p:sp>
            <p:nvSpPr>
              <p:cNvPr id="74" name="テキスト ボックス 73"/>
              <p:cNvSpPr txBox="1">
                <a:spLocks noRot="1" noChangeAspect="1" noMove="1" noResize="1" noEditPoints="1" noAdjustHandles="1" noChangeArrowheads="1" noChangeShapeType="1" noTextEdit="1"/>
              </p:cNvSpPr>
              <p:nvPr/>
            </p:nvSpPr>
            <p:spPr>
              <a:xfrm>
                <a:off x="5172423" y="5414376"/>
                <a:ext cx="3377578" cy="400110"/>
              </a:xfrm>
              <a:prstGeom prst="rect">
                <a:avLst/>
              </a:prstGeom>
              <a:blipFill rotWithShape="1">
                <a:blip r:embed="rId9"/>
                <a:stretch>
                  <a:fillRect b="-909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7918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17396" y="770001"/>
            <a:ext cx="7643926" cy="1815882"/>
          </a:xfrm>
          <a:prstGeom prst="rect">
            <a:avLst/>
          </a:prstGeom>
          <a:noFill/>
        </p:spPr>
        <p:txBody>
          <a:bodyPr wrap="square" rtlCol="0">
            <a:spAutoFit/>
          </a:bodyPr>
          <a:lstStyle/>
          <a:p>
            <a:r>
              <a:rPr lang="en-US" altLang="ja-JP" sz="2800" b="1" dirty="0" smtClean="0"/>
              <a:t>Otto</a:t>
            </a:r>
            <a:r>
              <a:rPr lang="ja-JP" altLang="en-US" sz="2800" b="1" dirty="0" smtClean="0"/>
              <a:t>と</a:t>
            </a:r>
            <a:r>
              <a:rPr lang="en-US" altLang="ja-JP" sz="2800" b="1" dirty="0" err="1" smtClean="0"/>
              <a:t>Kretschmann</a:t>
            </a:r>
            <a:r>
              <a:rPr lang="ja-JP" altLang="en-US" sz="2800" b="1" dirty="0" smtClean="0"/>
              <a:t>が提案した</a:t>
            </a:r>
            <a:r>
              <a:rPr lang="en-US" altLang="ja-JP" sz="2800" b="1" dirty="0" smtClean="0"/>
              <a:t>SPR</a:t>
            </a:r>
            <a:r>
              <a:rPr lang="ja-JP" altLang="en-US" sz="2800" b="1" dirty="0" smtClean="0"/>
              <a:t>センサー</a:t>
            </a:r>
            <a:endParaRPr lang="en-US" altLang="ja-JP" sz="2800" b="1" dirty="0" smtClean="0"/>
          </a:p>
          <a:p>
            <a:r>
              <a:rPr kumimoji="1" lang="ja-JP" altLang="en-US" sz="2800" b="1" dirty="0" smtClean="0"/>
              <a:t>⇒誘電プリズムと金属を使ったセンサー</a:t>
            </a:r>
            <a:endParaRPr kumimoji="1" lang="en-US" altLang="ja-JP" sz="2800" b="1" dirty="0" smtClean="0"/>
          </a:p>
          <a:p>
            <a:r>
              <a:rPr lang="ja-JP" altLang="en-US" sz="2800" b="1" dirty="0" smtClean="0"/>
              <a:t>⇒大きくて高価であるために使用は研究所に限られる</a:t>
            </a:r>
            <a:endParaRPr kumimoji="1" lang="ja-JP" altLang="en-US" sz="2800" b="1" dirty="0"/>
          </a:p>
        </p:txBody>
      </p:sp>
      <p:sp>
        <p:nvSpPr>
          <p:cNvPr id="3" name="直角三角形 2"/>
          <p:cNvSpPr/>
          <p:nvPr/>
        </p:nvSpPr>
        <p:spPr>
          <a:xfrm rot="8100000">
            <a:off x="1383142" y="3238239"/>
            <a:ext cx="1933616" cy="1933617"/>
          </a:xfrm>
          <a:prstGeom prst="r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正方形/長方形 3"/>
          <p:cNvSpPr/>
          <p:nvPr/>
        </p:nvSpPr>
        <p:spPr>
          <a:xfrm>
            <a:off x="982678" y="4414766"/>
            <a:ext cx="2678740"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1408101" y="5949280"/>
            <a:ext cx="1827895" cy="523220"/>
          </a:xfrm>
          <a:prstGeom prst="rect">
            <a:avLst/>
          </a:prstGeom>
          <a:noFill/>
        </p:spPr>
        <p:txBody>
          <a:bodyPr wrap="square" rtlCol="0">
            <a:spAutoFit/>
          </a:bodyPr>
          <a:lstStyle/>
          <a:p>
            <a:r>
              <a:rPr kumimoji="1" lang="en-US" altLang="ja-JP" sz="2800" dirty="0" smtClean="0"/>
              <a:t>Otto</a:t>
            </a:r>
            <a:r>
              <a:rPr kumimoji="1" lang="ja-JP" altLang="en-US" sz="2800" dirty="0" smtClean="0"/>
              <a:t>配置</a:t>
            </a:r>
            <a:endParaRPr kumimoji="1" lang="ja-JP" altLang="en-US" sz="2800" dirty="0"/>
          </a:p>
        </p:txBody>
      </p:sp>
      <p:sp>
        <p:nvSpPr>
          <p:cNvPr id="6" name="テキスト ボックス 5"/>
          <p:cNvSpPr txBox="1"/>
          <p:nvPr/>
        </p:nvSpPr>
        <p:spPr>
          <a:xfrm>
            <a:off x="54754" y="3619432"/>
            <a:ext cx="1229675" cy="1338828"/>
          </a:xfrm>
          <a:prstGeom prst="rect">
            <a:avLst/>
          </a:prstGeom>
          <a:noFill/>
        </p:spPr>
        <p:txBody>
          <a:bodyPr wrap="square" rtlCol="0">
            <a:spAutoFit/>
          </a:bodyPr>
          <a:lstStyle/>
          <a:p>
            <a:pPr>
              <a:lnSpc>
                <a:spcPct val="150000"/>
              </a:lnSpc>
            </a:pPr>
            <a:r>
              <a:rPr kumimoji="1" lang="ja-JP" altLang="en-US" dirty="0" smtClean="0"/>
              <a:t>プリズム</a:t>
            </a:r>
            <a:endParaRPr kumimoji="1" lang="en-US" altLang="ja-JP" dirty="0" smtClean="0"/>
          </a:p>
          <a:p>
            <a:pPr>
              <a:lnSpc>
                <a:spcPct val="150000"/>
              </a:lnSpc>
            </a:pPr>
            <a:r>
              <a:rPr kumimoji="1" lang="ja-JP" altLang="en-US" dirty="0" smtClean="0"/>
              <a:t>空気</a:t>
            </a:r>
            <a:endParaRPr kumimoji="1" lang="en-US" altLang="ja-JP" dirty="0" smtClean="0"/>
          </a:p>
          <a:p>
            <a:pPr>
              <a:lnSpc>
                <a:spcPct val="150000"/>
              </a:lnSpc>
            </a:pPr>
            <a:r>
              <a:rPr lang="ja-JP" altLang="en-US" dirty="0"/>
              <a:t>金属</a:t>
            </a:r>
            <a:endParaRPr kumimoji="1" lang="ja-JP" altLang="en-US" dirty="0"/>
          </a:p>
        </p:txBody>
      </p:sp>
      <p:sp>
        <p:nvSpPr>
          <p:cNvPr id="7" name="直角三角形 6"/>
          <p:cNvSpPr/>
          <p:nvPr/>
        </p:nvSpPr>
        <p:spPr>
          <a:xfrm rot="8100000">
            <a:off x="5149782" y="3106701"/>
            <a:ext cx="1863399" cy="1902862"/>
          </a:xfrm>
          <a:prstGeom prst="r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4704939" y="4044182"/>
            <a:ext cx="2678740" cy="3705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749908" y="5937375"/>
            <a:ext cx="3783732" cy="523220"/>
          </a:xfrm>
          <a:prstGeom prst="rect">
            <a:avLst/>
          </a:prstGeom>
          <a:noFill/>
        </p:spPr>
        <p:txBody>
          <a:bodyPr wrap="square" rtlCol="0">
            <a:spAutoFit/>
          </a:bodyPr>
          <a:lstStyle/>
          <a:p>
            <a:r>
              <a:rPr kumimoji="1" lang="en-US" altLang="ja-JP" sz="2800" dirty="0" err="1" smtClean="0"/>
              <a:t>Kretschmann</a:t>
            </a:r>
            <a:r>
              <a:rPr kumimoji="1" lang="ja-JP" altLang="en-US" sz="2800" dirty="0" smtClean="0"/>
              <a:t>配置</a:t>
            </a:r>
            <a:endParaRPr kumimoji="1" lang="ja-JP" altLang="en-US" sz="2800" dirty="0"/>
          </a:p>
        </p:txBody>
      </p:sp>
      <p:sp>
        <p:nvSpPr>
          <p:cNvPr id="10" name="テキスト ボックス 9"/>
          <p:cNvSpPr txBox="1"/>
          <p:nvPr/>
        </p:nvSpPr>
        <p:spPr>
          <a:xfrm>
            <a:off x="3767974" y="3535634"/>
            <a:ext cx="1310050" cy="1338828"/>
          </a:xfrm>
          <a:prstGeom prst="rect">
            <a:avLst/>
          </a:prstGeom>
          <a:noFill/>
        </p:spPr>
        <p:txBody>
          <a:bodyPr wrap="square" rtlCol="0">
            <a:spAutoFit/>
          </a:bodyPr>
          <a:lstStyle/>
          <a:p>
            <a:pPr>
              <a:lnSpc>
                <a:spcPct val="150000"/>
              </a:lnSpc>
            </a:pPr>
            <a:r>
              <a:rPr kumimoji="1" lang="ja-JP" altLang="en-US" dirty="0" smtClean="0"/>
              <a:t>プリズム</a:t>
            </a:r>
            <a:endParaRPr kumimoji="1" lang="en-US" altLang="ja-JP" dirty="0" smtClean="0"/>
          </a:p>
          <a:p>
            <a:pPr>
              <a:lnSpc>
                <a:spcPct val="150000"/>
              </a:lnSpc>
            </a:pPr>
            <a:r>
              <a:rPr lang="ja-JP" altLang="en-US" dirty="0" smtClean="0"/>
              <a:t>金属</a:t>
            </a:r>
            <a:endParaRPr lang="en-US" altLang="ja-JP" dirty="0" smtClean="0"/>
          </a:p>
          <a:p>
            <a:pPr>
              <a:lnSpc>
                <a:spcPct val="150000"/>
              </a:lnSpc>
            </a:pPr>
            <a:r>
              <a:rPr kumimoji="1" lang="ja-JP" altLang="en-US" dirty="0"/>
              <a:t>空気</a:t>
            </a:r>
          </a:p>
        </p:txBody>
      </p:sp>
      <p:cxnSp>
        <p:nvCxnSpPr>
          <p:cNvPr id="12" name="直線矢印コネクタ 11"/>
          <p:cNvCxnSpPr/>
          <p:nvPr/>
        </p:nvCxnSpPr>
        <p:spPr>
          <a:xfrm>
            <a:off x="1309835" y="2769681"/>
            <a:ext cx="1073494" cy="1450986"/>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flipV="1">
            <a:off x="2350287" y="2778490"/>
            <a:ext cx="1186449" cy="1450984"/>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1785301" y="4414766"/>
            <a:ext cx="1129972"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5032400" y="2529572"/>
            <a:ext cx="1073494" cy="1514610"/>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flipV="1">
            <a:off x="6105895" y="2636909"/>
            <a:ext cx="1186449" cy="1450984"/>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5540908" y="4436447"/>
            <a:ext cx="1129972"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8028384" y="3212976"/>
            <a:ext cx="797627"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603075" y="3335579"/>
            <a:ext cx="1861130" cy="369332"/>
          </a:xfrm>
          <a:prstGeom prst="rect">
            <a:avLst/>
          </a:prstGeom>
          <a:noFill/>
        </p:spPr>
        <p:txBody>
          <a:bodyPr wrap="square" rtlCol="0">
            <a:spAutoFit/>
          </a:bodyPr>
          <a:lstStyle/>
          <a:p>
            <a:r>
              <a:rPr kumimoji="1" lang="ja-JP" altLang="en-US" dirty="0" smtClean="0"/>
              <a:t>入射・反射光</a:t>
            </a:r>
            <a:endParaRPr kumimoji="1" lang="ja-JP" altLang="en-US" dirty="0"/>
          </a:p>
        </p:txBody>
      </p:sp>
      <p:cxnSp>
        <p:nvCxnSpPr>
          <p:cNvPr id="26" name="直線矢印コネクタ 25"/>
          <p:cNvCxnSpPr/>
          <p:nvPr/>
        </p:nvCxnSpPr>
        <p:spPr>
          <a:xfrm>
            <a:off x="8039215" y="4104602"/>
            <a:ext cx="786797"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7383679" y="4288846"/>
            <a:ext cx="1760322" cy="646331"/>
          </a:xfrm>
          <a:prstGeom prst="rect">
            <a:avLst/>
          </a:prstGeom>
          <a:noFill/>
        </p:spPr>
        <p:txBody>
          <a:bodyPr wrap="square" rtlCol="0">
            <a:spAutoFit/>
          </a:bodyPr>
          <a:lstStyle/>
          <a:p>
            <a:r>
              <a:rPr kumimoji="1" lang="ja-JP" altLang="en-US" dirty="0" smtClean="0"/>
              <a:t>表面</a:t>
            </a:r>
            <a:endParaRPr kumimoji="1" lang="en-US" altLang="ja-JP" dirty="0" smtClean="0"/>
          </a:p>
          <a:p>
            <a:r>
              <a:rPr lang="ja-JP" altLang="en-US" dirty="0" smtClean="0"/>
              <a:t>プラズモン波</a:t>
            </a:r>
            <a:endParaRPr kumimoji="1" lang="ja-JP" altLang="en-US" dirty="0"/>
          </a:p>
        </p:txBody>
      </p:sp>
      <p:sp>
        <p:nvSpPr>
          <p:cNvPr id="29" name="テキスト ボックス 28"/>
          <p:cNvSpPr txBox="1"/>
          <p:nvPr/>
        </p:nvSpPr>
        <p:spPr>
          <a:xfrm>
            <a:off x="777713" y="138134"/>
            <a:ext cx="7639350" cy="646331"/>
          </a:xfrm>
          <a:prstGeom prst="rect">
            <a:avLst/>
          </a:prstGeom>
          <a:noFill/>
        </p:spPr>
        <p:txBody>
          <a:bodyPr wrap="square" rtlCol="0">
            <a:spAutoFit/>
          </a:bodyPr>
          <a:lstStyle/>
          <a:p>
            <a:r>
              <a:rPr kumimoji="1" lang="ja-JP" altLang="en-US" sz="3600" dirty="0" smtClean="0">
                <a:solidFill>
                  <a:srgbClr val="FF0000"/>
                </a:solidFill>
              </a:rPr>
              <a:t>表面プラズモン共鳴センサー</a:t>
            </a:r>
            <a:endParaRPr kumimoji="1" lang="ja-JP" altLang="en-US" sz="3600" dirty="0">
              <a:solidFill>
                <a:srgbClr val="FF0000"/>
              </a:solidFill>
            </a:endParaRPr>
          </a:p>
        </p:txBody>
      </p:sp>
    </p:spTree>
    <p:extLst>
      <p:ext uri="{BB962C8B-B14F-4D97-AF65-F5344CB8AC3E}">
        <p14:creationId xmlns:p14="http://schemas.microsoft.com/office/powerpoint/2010/main" val="1784288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50927" y="476672"/>
            <a:ext cx="6713361" cy="523220"/>
          </a:xfrm>
          <a:prstGeom prst="rect">
            <a:avLst/>
          </a:prstGeom>
          <a:noFill/>
        </p:spPr>
        <p:txBody>
          <a:bodyPr wrap="square" rtlCol="0">
            <a:spAutoFit/>
          </a:bodyPr>
          <a:lstStyle/>
          <a:p>
            <a:r>
              <a:rPr kumimoji="1" lang="ja-JP" altLang="en-US" sz="2800" b="1" dirty="0" smtClean="0">
                <a:solidFill>
                  <a:srgbClr val="FF0000"/>
                </a:solidFill>
              </a:rPr>
              <a:t>プリズムを用いた</a:t>
            </a:r>
            <a:r>
              <a:rPr kumimoji="1" lang="en-US" altLang="ja-JP" sz="2800" b="1" dirty="0" smtClean="0">
                <a:solidFill>
                  <a:srgbClr val="FF0000"/>
                </a:solidFill>
              </a:rPr>
              <a:t>SPR</a:t>
            </a:r>
            <a:r>
              <a:rPr kumimoji="1" lang="ja-JP" altLang="en-US" sz="2800" b="1" dirty="0" smtClean="0">
                <a:solidFill>
                  <a:srgbClr val="FF0000"/>
                </a:solidFill>
              </a:rPr>
              <a:t>センサー</a:t>
            </a:r>
            <a:endParaRPr kumimoji="1" lang="ja-JP" altLang="en-US" sz="2800" b="1" dirty="0">
              <a:solidFill>
                <a:srgbClr val="FF0000"/>
              </a:solidFill>
            </a:endParaRPr>
          </a:p>
        </p:txBody>
      </p:sp>
      <p:sp>
        <p:nvSpPr>
          <p:cNvPr id="3" name="テキスト ボックス 2"/>
          <p:cNvSpPr txBox="1"/>
          <p:nvPr/>
        </p:nvSpPr>
        <p:spPr>
          <a:xfrm>
            <a:off x="450927" y="999892"/>
            <a:ext cx="8042740" cy="1938992"/>
          </a:xfrm>
          <a:prstGeom prst="rect">
            <a:avLst/>
          </a:prstGeom>
          <a:noFill/>
        </p:spPr>
        <p:txBody>
          <a:bodyPr wrap="square" rtlCol="0">
            <a:spAutoFit/>
          </a:bodyPr>
          <a:lstStyle/>
          <a:p>
            <a:r>
              <a:rPr kumimoji="1" lang="ja-JP" altLang="en-US" sz="2400" b="1" dirty="0" smtClean="0"/>
              <a:t>単色光を用いるためプリズムを回転させて屈折の向きを変える。検出器の位置は変えないので光を検出器に入れる光学系を用意する必要がある。そのため光の空中伝播を制御する光学素子（ミラー、レンズなど）が必要でそれらを配置するとなると広い場所でしかできない</a:t>
            </a:r>
            <a:endParaRPr kumimoji="1" lang="ja-JP" altLang="en-US" sz="2400" b="1" dirty="0"/>
          </a:p>
        </p:txBody>
      </p:sp>
      <p:sp>
        <p:nvSpPr>
          <p:cNvPr id="4" name="テキスト ボックス 3"/>
          <p:cNvSpPr txBox="1"/>
          <p:nvPr/>
        </p:nvSpPr>
        <p:spPr>
          <a:xfrm>
            <a:off x="628364" y="3312160"/>
            <a:ext cx="7710395" cy="523220"/>
          </a:xfrm>
          <a:prstGeom prst="rect">
            <a:avLst/>
          </a:prstGeom>
          <a:noFill/>
        </p:spPr>
        <p:txBody>
          <a:bodyPr wrap="square" rtlCol="0">
            <a:spAutoFit/>
          </a:bodyPr>
          <a:lstStyle/>
          <a:p>
            <a:r>
              <a:rPr kumimoji="1" lang="en-US" altLang="ja-JP" sz="2800" b="1" dirty="0" smtClean="0">
                <a:solidFill>
                  <a:srgbClr val="FF0000"/>
                </a:solidFill>
              </a:rPr>
              <a:t>Otto</a:t>
            </a:r>
            <a:r>
              <a:rPr kumimoji="1" lang="ja-JP" altLang="en-US" sz="2800" b="1" dirty="0" smtClean="0">
                <a:solidFill>
                  <a:srgbClr val="FF0000"/>
                </a:solidFill>
              </a:rPr>
              <a:t>と</a:t>
            </a:r>
            <a:r>
              <a:rPr kumimoji="1" lang="en-US" altLang="ja-JP" sz="2800" b="1" dirty="0" err="1" smtClean="0">
                <a:solidFill>
                  <a:srgbClr val="FF0000"/>
                </a:solidFill>
              </a:rPr>
              <a:t>Kretschmann</a:t>
            </a:r>
            <a:r>
              <a:rPr kumimoji="1" lang="ja-JP" altLang="en-US" sz="2800" b="1" dirty="0" smtClean="0">
                <a:solidFill>
                  <a:srgbClr val="FF0000"/>
                </a:solidFill>
              </a:rPr>
              <a:t>のセンサーの違い</a:t>
            </a:r>
            <a:endParaRPr kumimoji="1" lang="ja-JP" altLang="en-US" sz="2800" b="1" dirty="0">
              <a:solidFill>
                <a:srgbClr val="FF0000"/>
              </a:solidFill>
            </a:endParaRPr>
          </a:p>
        </p:txBody>
      </p:sp>
      <p:sp>
        <p:nvSpPr>
          <p:cNvPr id="5" name="テキスト ボックス 4"/>
          <p:cNvSpPr txBox="1"/>
          <p:nvPr/>
        </p:nvSpPr>
        <p:spPr>
          <a:xfrm>
            <a:off x="450927" y="4149080"/>
            <a:ext cx="7577457" cy="1938992"/>
          </a:xfrm>
          <a:prstGeom prst="rect">
            <a:avLst/>
          </a:prstGeom>
          <a:noFill/>
        </p:spPr>
        <p:txBody>
          <a:bodyPr wrap="square" rtlCol="0">
            <a:spAutoFit/>
          </a:bodyPr>
          <a:lstStyle/>
          <a:p>
            <a:r>
              <a:rPr kumimoji="1" lang="en-US" altLang="ja-JP" sz="2400" b="1" dirty="0" smtClean="0"/>
              <a:t>Otto</a:t>
            </a:r>
            <a:r>
              <a:rPr kumimoji="1" lang="ja-JP" altLang="en-US" sz="2400" b="1" dirty="0" smtClean="0"/>
              <a:t>配置はプリズムと金属の間が空気であるため、エバネッセント波が金属に到達するための空気層の厚さを調節するのが難しいが</a:t>
            </a:r>
            <a:r>
              <a:rPr kumimoji="1" lang="en-US" altLang="ja-JP" sz="2400" b="1" dirty="0" err="1" smtClean="0"/>
              <a:t>Kretschmann</a:t>
            </a:r>
            <a:r>
              <a:rPr kumimoji="1" lang="ja-JP" altLang="en-US" sz="2400" b="1" dirty="0" smtClean="0"/>
              <a:t>配置はプリズムと金属が隣接して</a:t>
            </a:r>
            <a:r>
              <a:rPr lang="ja-JP" altLang="en-US" sz="2400" b="1" dirty="0" smtClean="0"/>
              <a:t>いて金属層の膜厚の制御がしやすいという利点がある</a:t>
            </a:r>
            <a:endParaRPr kumimoji="1" lang="ja-JP" altLang="en-US" dirty="0"/>
          </a:p>
        </p:txBody>
      </p:sp>
    </p:spTree>
    <p:extLst>
      <p:ext uri="{BB962C8B-B14F-4D97-AF65-F5344CB8AC3E}">
        <p14:creationId xmlns:p14="http://schemas.microsoft.com/office/powerpoint/2010/main" val="38535928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1173</Words>
  <Application>Microsoft Office PowerPoint</Application>
  <PresentationFormat>画面に合わせる (4:3)</PresentationFormat>
  <Paragraphs>123</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ichikawa</dc:creator>
  <cp:lastModifiedBy>ichikawa</cp:lastModifiedBy>
  <cp:revision>15</cp:revision>
  <dcterms:created xsi:type="dcterms:W3CDTF">2015-07-06T01:31:46Z</dcterms:created>
  <dcterms:modified xsi:type="dcterms:W3CDTF">2016-02-22T05:58:45Z</dcterms:modified>
</cp:coreProperties>
</file>